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31"/>
  </p:notesMasterIdLst>
  <p:sldIdLst>
    <p:sldId id="256" r:id="rId5"/>
    <p:sldId id="274" r:id="rId6"/>
    <p:sldId id="275" r:id="rId7"/>
    <p:sldId id="276" r:id="rId8"/>
    <p:sldId id="277" r:id="rId9"/>
    <p:sldId id="278" r:id="rId10"/>
    <p:sldId id="279" r:id="rId11"/>
    <p:sldId id="258" r:id="rId12"/>
    <p:sldId id="272" r:id="rId13"/>
    <p:sldId id="259" r:id="rId14"/>
    <p:sldId id="280" r:id="rId15"/>
    <p:sldId id="260" r:id="rId16"/>
    <p:sldId id="265" r:id="rId17"/>
    <p:sldId id="281" r:id="rId18"/>
    <p:sldId id="282" r:id="rId19"/>
    <p:sldId id="273" r:id="rId20"/>
    <p:sldId id="283" r:id="rId21"/>
    <p:sldId id="261" r:id="rId22"/>
    <p:sldId id="263" r:id="rId23"/>
    <p:sldId id="264" r:id="rId24"/>
    <p:sldId id="269" r:id="rId25"/>
    <p:sldId id="266" r:id="rId26"/>
    <p:sldId id="271" r:id="rId27"/>
    <p:sldId id="267" r:id="rId28"/>
    <p:sldId id="284" r:id="rId29"/>
    <p:sldId id="268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2BE"/>
    <a:srgbClr val="028DCD"/>
    <a:srgbClr val="017DC3"/>
    <a:srgbClr val="D47A21"/>
    <a:srgbClr val="8B85C1"/>
    <a:srgbClr val="BA7359"/>
    <a:srgbClr val="2F9DD7"/>
    <a:srgbClr val="21366B"/>
    <a:srgbClr val="299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76" y="1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35200" y="4211375"/>
            <a:ext cx="80736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3000"/>
              <a:buFont typeface="Arial"/>
              <a:buNone/>
              <a:defRPr sz="3000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311700" y="937250"/>
            <a:ext cx="8520600" cy="3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311700" y="266250"/>
            <a:ext cx="518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933950"/>
            <a:ext cx="190500" cy="18256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02859-ED6F-51F4-ED64-2C0C69CCEA71}"/>
              </a:ext>
            </a:extLst>
          </p:cNvPr>
          <p:cNvSpPr txBox="1"/>
          <p:nvPr userDrawn="1"/>
        </p:nvSpPr>
        <p:spPr>
          <a:xfrm>
            <a:off x="571500" y="4669492"/>
            <a:ext cx="26289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#addressingobesitytogether #WODEurope</a:t>
            </a:r>
          </a:p>
        </p:txBody>
      </p:sp>
      <p:pic>
        <p:nvPicPr>
          <p:cNvPr id="5" name="Picture 4" descr="A logo with black letters and blue circles&#10;&#10;AI-generated content may be incorrect.">
            <a:extLst>
              <a:ext uri="{FF2B5EF4-FFF2-40B4-BE49-F238E27FC236}">
                <a16:creationId xmlns:a16="http://schemas.microsoft.com/office/drawing/2014/main" id="{9C94F2D3-445B-09F4-9C09-197A8BD05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56" y="4362450"/>
            <a:ext cx="1265444" cy="4912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F71E77-C18A-701B-8F2F-1E54FA1C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00050"/>
            <a:ext cx="5143500" cy="459912"/>
          </a:xfrm>
        </p:spPr>
        <p:txBody>
          <a:bodyPr/>
          <a:lstStyle>
            <a:lvl1pPr algn="l">
              <a:defRPr b="1">
                <a:solidFill>
                  <a:srgbClr val="2A4A96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A365C8-AA18-798B-4AF7-6D5FD0E88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" y="1026914"/>
            <a:ext cx="8290560" cy="3259336"/>
          </a:xfrm>
        </p:spPr>
        <p:txBody>
          <a:bodyPr/>
          <a:lstStyle>
            <a:lvl1pPr marL="171450" indent="-171450">
              <a:buFontTx/>
              <a:buBlip>
                <a:blip r:embed="rId3"/>
              </a:buBlip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B24E59-048D-27E9-C0B2-91C9B7E4CA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3771" t="14880" r="2287" b="18161"/>
          <a:stretch/>
        </p:blipFill>
        <p:spPr>
          <a:xfrm>
            <a:off x="5989844" y="289760"/>
            <a:ext cx="2819401" cy="618893"/>
          </a:xfrm>
          <a:prstGeom prst="rect">
            <a:avLst/>
          </a:prstGeom>
        </p:spPr>
      </p:pic>
      <p:pic>
        <p:nvPicPr>
          <p:cNvPr id="2" name="Content Placeholder 4" descr="A qr code with orange border&#10;&#10;AI-generated content may be incorrect.">
            <a:extLst>
              <a:ext uri="{FF2B5EF4-FFF2-40B4-BE49-F238E27FC236}">
                <a16:creationId xmlns:a16="http://schemas.microsoft.com/office/drawing/2014/main" id="{28CECC22-1193-5DDF-3EEE-05C521B3CE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54" y="4362450"/>
            <a:ext cx="491290" cy="49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67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FEE6DC-4034-4B66-8362-B5D9D87B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004D7E-85D9-4EAB-A523-7309D7DF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A83045-4588-4650-838F-5E7A992C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A837-982E-4C37-AA05-5A788D639B4D}" type="datetimeFigureOut">
              <a:rPr lang="it-IT" smtClean="0"/>
              <a:t>19/02/2026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75840E-DF4C-44D9-9BA6-CC74FE57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82F607-0E89-48B1-8EE1-713A9A51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B0D9-780F-4599-B12E-85E693114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20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535200" y="4211375"/>
            <a:ext cx="8073600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3000"/>
              <a:buFont typeface="Arial"/>
              <a:buNone/>
              <a:defRPr sz="3000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None/>
              <a:defRPr sz="3500" b="1">
                <a:solidFill>
                  <a:srgbClr val="3331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title"/>
          </p:nvPr>
        </p:nvSpPr>
        <p:spPr>
          <a:xfrm>
            <a:off x="311700" y="266250"/>
            <a:ext cx="518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body" idx="1"/>
          </p:nvPr>
        </p:nvSpPr>
        <p:spPr>
          <a:xfrm>
            <a:off x="311700" y="1040125"/>
            <a:ext cx="8520600" cy="32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title"/>
          </p:nvPr>
        </p:nvSpPr>
        <p:spPr>
          <a:xfrm>
            <a:off x="311700" y="266250"/>
            <a:ext cx="518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body" idx="1"/>
          </p:nvPr>
        </p:nvSpPr>
        <p:spPr>
          <a:xfrm>
            <a:off x="311700" y="1063000"/>
            <a:ext cx="39999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2"/>
          </p:nvPr>
        </p:nvSpPr>
        <p:spPr>
          <a:xfrm>
            <a:off x="4832400" y="1063000"/>
            <a:ext cx="39999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311700" y="266250"/>
            <a:ext cx="518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288825" y="2267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288825" y="1060725"/>
            <a:ext cx="4671900" cy="25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298750" y="450150"/>
            <a:ext cx="8546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265500" y="5245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265500" y="2951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140250" y="37726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66250"/>
            <a:ext cx="518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2500"/>
              <a:buNone/>
              <a:defRPr sz="2500" b="1">
                <a:solidFill>
                  <a:srgbClr val="0D47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982975"/>
            <a:ext cx="8520600" cy="3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800"/>
              <a:buChar char="●"/>
              <a:defRPr sz="1800">
                <a:solidFill>
                  <a:srgbClr val="0D4773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Char char="○"/>
              <a:defRPr>
                <a:solidFill>
                  <a:srgbClr val="0D4773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Char char="■"/>
              <a:defRPr>
                <a:solidFill>
                  <a:srgbClr val="0D4773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Char char="●"/>
              <a:defRPr>
                <a:solidFill>
                  <a:srgbClr val="0D4773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Char char="○"/>
              <a:defRPr>
                <a:solidFill>
                  <a:srgbClr val="0D4773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Char char="■"/>
              <a:defRPr>
                <a:solidFill>
                  <a:srgbClr val="0D4773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Char char="●"/>
              <a:defRPr>
                <a:solidFill>
                  <a:srgbClr val="0D4773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Char char="○"/>
              <a:defRPr>
                <a:solidFill>
                  <a:srgbClr val="0D4773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Char char="■"/>
              <a:defRPr>
                <a:solidFill>
                  <a:srgbClr val="0D4773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ctrTitle"/>
          </p:nvPr>
        </p:nvSpPr>
        <p:spPr>
          <a:xfrm>
            <a:off x="5156389" y="317119"/>
            <a:ext cx="3274719" cy="2702165"/>
          </a:xfrm>
          <a:prstGeom prst="rect">
            <a:avLst/>
          </a:prstGeom>
          <a:ln w="38100">
            <a:solidFill>
              <a:srgbClr val="017DC3"/>
            </a:solidFill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it-IT" dirty="0">
                <a:solidFill>
                  <a:srgbClr val="D47A21"/>
                </a:solidFill>
              </a:rPr>
              <a:t>Lifestyle </a:t>
            </a:r>
            <a:r>
              <a:rPr lang="it-IT" dirty="0" err="1">
                <a:solidFill>
                  <a:srgbClr val="D47A21"/>
                </a:solidFill>
              </a:rPr>
              <a:t>interventions</a:t>
            </a:r>
            <a:r>
              <a:rPr lang="it-IT" dirty="0">
                <a:solidFill>
                  <a:srgbClr val="D47A21"/>
                </a:solidFill>
              </a:rPr>
              <a:t>: definizione e ruolo nel trattamento multimodale dell’obesità</a:t>
            </a:r>
            <a:endParaRPr dirty="0">
              <a:solidFill>
                <a:srgbClr val="D47A21"/>
              </a:solidFill>
            </a:endParaRPr>
          </a:p>
        </p:txBody>
      </p:sp>
      <p:sp>
        <p:nvSpPr>
          <p:cNvPr id="3" name="Google Shape;41;p13">
            <a:extLst>
              <a:ext uri="{FF2B5EF4-FFF2-40B4-BE49-F238E27FC236}">
                <a16:creationId xmlns:a16="http://schemas.microsoft.com/office/drawing/2014/main" id="{1C4D1906-EDD4-4CA8-81A8-43513D8102D0}"/>
              </a:ext>
            </a:extLst>
          </p:cNvPr>
          <p:cNvSpPr txBox="1">
            <a:spLocks/>
          </p:cNvSpPr>
          <p:nvPr/>
        </p:nvSpPr>
        <p:spPr>
          <a:xfrm>
            <a:off x="4786193" y="3558447"/>
            <a:ext cx="4015110" cy="107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32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3331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sz="1200" dirty="0">
                <a:solidFill>
                  <a:srgbClr val="028DCD"/>
                </a:solidFill>
              </a:rPr>
              <a:t>Dr. Francesca Battista MD, </a:t>
            </a:r>
            <a:r>
              <a:rPr lang="it-IT" sz="1200" dirty="0" err="1">
                <a:solidFill>
                  <a:srgbClr val="028DCD"/>
                </a:solidFill>
              </a:rPr>
              <a:t>PhD</a:t>
            </a:r>
            <a:endParaRPr lang="it-IT" sz="1200" dirty="0">
              <a:solidFill>
                <a:srgbClr val="028DCD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it-IT" sz="1200" dirty="0">
                <a:solidFill>
                  <a:srgbClr val="028DCD"/>
                </a:solidFill>
              </a:rPr>
              <a:t>Sport and Exercise Medicine </a:t>
            </a:r>
            <a:r>
              <a:rPr lang="it-IT" sz="1200" dirty="0" err="1">
                <a:solidFill>
                  <a:srgbClr val="028DCD"/>
                </a:solidFill>
              </a:rPr>
              <a:t>Division</a:t>
            </a:r>
            <a:endParaRPr lang="it-IT" sz="1200" dirty="0">
              <a:solidFill>
                <a:srgbClr val="028DCD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it-IT" sz="1200" dirty="0" err="1">
                <a:solidFill>
                  <a:srgbClr val="028DCD"/>
                </a:solidFill>
              </a:rPr>
              <a:t>University</a:t>
            </a:r>
            <a:r>
              <a:rPr lang="it-IT" sz="1200" dirty="0">
                <a:solidFill>
                  <a:srgbClr val="028DCD"/>
                </a:solidFill>
              </a:rPr>
              <a:t> of Padova, </a:t>
            </a:r>
            <a:r>
              <a:rPr lang="it-IT" sz="1200" dirty="0" err="1">
                <a:solidFill>
                  <a:srgbClr val="028DCD"/>
                </a:solidFill>
              </a:rPr>
              <a:t>Italy</a:t>
            </a:r>
            <a:endParaRPr lang="it-IT" sz="1200" dirty="0">
              <a:solidFill>
                <a:srgbClr val="028DCD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it-IT" sz="1200" dirty="0">
                <a:solidFill>
                  <a:srgbClr val="028DCD"/>
                </a:solidFill>
              </a:rPr>
              <a:t>francesca.battista@unipd.it</a:t>
            </a:r>
            <a:endParaRPr lang="it-IT" sz="1000" dirty="0">
              <a:solidFill>
                <a:srgbClr val="028DCD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84610E6-286F-40D4-8832-7D25BB555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51" y="210387"/>
            <a:ext cx="3918857" cy="47227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5256D1-E991-4406-AF93-ED49C9A2D600}"/>
              </a:ext>
            </a:extLst>
          </p:cNvPr>
          <p:cNvSpPr txBox="1"/>
          <p:nvPr/>
        </p:nvSpPr>
        <p:spPr>
          <a:xfrm>
            <a:off x="4986047" y="3202273"/>
            <a:ext cx="3165452" cy="1631216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>
                <a:solidFill>
                  <a:srgbClr val="009C9A"/>
                </a:solidFill>
                <a:latin typeface="Avenir Next" panose="020B0503020202020204" pitchFamily="34" charset="0"/>
              </a:rPr>
              <a:t>PHYSICAL EXERCISE: </a:t>
            </a:r>
            <a:r>
              <a:rPr lang="en-US" sz="2000" dirty="0">
                <a:solidFill>
                  <a:srgbClr val="006299"/>
                </a:solidFill>
                <a:latin typeface="Avenir Next" panose="020B0503020202020204" pitchFamily="34" charset="0"/>
              </a:rPr>
              <a:t>Subcategory of physical activity that is planned, structured, repeated with a given purpose.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582F27-47E7-4C37-815A-B564E08B556D}"/>
              </a:ext>
            </a:extLst>
          </p:cNvPr>
          <p:cNvSpPr txBox="1"/>
          <p:nvPr/>
        </p:nvSpPr>
        <p:spPr>
          <a:xfrm>
            <a:off x="609361" y="284885"/>
            <a:ext cx="3441154" cy="1631216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9C9A"/>
                </a:solidFill>
                <a:latin typeface="Avenir Next" panose="020B0503020202020204"/>
              </a:rPr>
              <a:t>PHYSICAL ACTIVITY: 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006299"/>
                </a:solidFill>
                <a:latin typeface="Avenir Next" panose="020B0503020202020204"/>
              </a:rPr>
              <a:t>Any bodily movement produced by skeletal muscles that results in energy expenditure.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3B5417C-B6F9-434E-B2D0-31E506086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283" y="284885"/>
            <a:ext cx="4382980" cy="24520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D1E892F-B9B5-44C1-99BB-9BCAF31AE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01"/>
          <a:stretch/>
        </p:blipFill>
        <p:spPr>
          <a:xfrm>
            <a:off x="992501" y="1962717"/>
            <a:ext cx="2654778" cy="28958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FFBD0C-F961-4228-9EFB-F1A9DE8AA09C}"/>
              </a:ext>
            </a:extLst>
          </p:cNvPr>
          <p:cNvSpPr txBox="1"/>
          <p:nvPr/>
        </p:nvSpPr>
        <p:spPr>
          <a:xfrm>
            <a:off x="8212133" y="6875"/>
            <a:ext cx="931867" cy="200055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009C9A"/>
                </a:solidFill>
                <a:latin typeface="Avenir Next" panose="020B0503020202020204"/>
              </a:rPr>
              <a:t>Web images</a:t>
            </a:r>
            <a:endParaRPr lang="en-US" sz="2000" dirty="0">
              <a:solidFill>
                <a:srgbClr val="006299"/>
              </a:solidFill>
              <a:latin typeface="Avenir N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25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F131B1D-124D-4705-98E1-1B8636D21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80" y="277458"/>
            <a:ext cx="8150440" cy="458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17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25D9EB7-94F3-4114-940E-9CA690C6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6" y="14756"/>
            <a:ext cx="3919510" cy="1629387"/>
          </a:xfrm>
          <a:prstGeom prst="rect">
            <a:avLst/>
          </a:prstGeom>
        </p:spPr>
      </p:pic>
      <p:pic>
        <p:nvPicPr>
          <p:cNvPr id="13" name="Picture 2" descr="alt image">
            <a:extLst>
              <a:ext uri="{FF2B5EF4-FFF2-40B4-BE49-F238E27FC236}">
                <a16:creationId xmlns:a16="http://schemas.microsoft.com/office/drawing/2014/main" id="{43521A10-6A14-47A8-953C-406DBB493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38" y="1126647"/>
            <a:ext cx="5123069" cy="384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5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973CC3-A809-4209-982C-F5C906F08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78"/>
          <a:stretch/>
        </p:blipFill>
        <p:spPr>
          <a:xfrm>
            <a:off x="1041991" y="837903"/>
            <a:ext cx="6896986" cy="3736878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B96BF25-14EB-4448-B8B7-0194A6008082}"/>
              </a:ext>
            </a:extLst>
          </p:cNvPr>
          <p:cNvSpPr txBox="1">
            <a:spLocks/>
          </p:cNvSpPr>
          <p:nvPr/>
        </p:nvSpPr>
        <p:spPr bwMode="auto">
          <a:xfrm>
            <a:off x="59140" y="139183"/>
            <a:ext cx="5798520" cy="437440"/>
          </a:xfrm>
          <a:prstGeom prst="rect">
            <a:avLst/>
          </a:prstGeom>
          <a:noFill/>
          <a:ln w="28575">
            <a:solidFill>
              <a:srgbClr val="21366B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299787"/>
                </a:solidFill>
                <a:latin typeface="Avenir Next" panose="020B0503020202020204" pitchFamily="34" charset="0"/>
              </a:rPr>
              <a:t>Effect on body composition and weight management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D706E7E-1890-49AD-9355-D573884D0D83}"/>
              </a:ext>
            </a:extLst>
          </p:cNvPr>
          <p:cNvSpPr/>
          <p:nvPr/>
        </p:nvSpPr>
        <p:spPr>
          <a:xfrm>
            <a:off x="6955580" y="4647812"/>
            <a:ext cx="2188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solidFill>
                  <a:srgbClr val="17375E"/>
                </a:solidFill>
                <a:latin typeface="Avenir Next" panose="020B0503020202020204"/>
              </a:rPr>
              <a:t>Bellicha</a:t>
            </a:r>
            <a:r>
              <a:rPr lang="it-IT" sz="1200" dirty="0">
                <a:solidFill>
                  <a:srgbClr val="17375E"/>
                </a:solidFill>
                <a:latin typeface="Avenir Next" panose="020B0503020202020204"/>
              </a:rPr>
              <a:t> et al., </a:t>
            </a:r>
            <a:r>
              <a:rPr lang="en-US" sz="1200" dirty="0">
                <a:solidFill>
                  <a:srgbClr val="17375E"/>
                </a:solidFill>
                <a:latin typeface="Avenir Next" panose="020B0503020202020204"/>
              </a:rPr>
              <a:t>Obesity Reviews. </a:t>
            </a:r>
            <a:endParaRPr lang="it-IT" sz="1200" dirty="0">
              <a:solidFill>
                <a:srgbClr val="17375E"/>
              </a:solidFill>
              <a:latin typeface="Avenir N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455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7D35D-163D-4759-9FE2-F5D42D4B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18" y="139591"/>
            <a:ext cx="4701540" cy="459912"/>
          </a:xfrm>
        </p:spPr>
        <p:txBody>
          <a:bodyPr>
            <a:normAutofit fontScale="90000"/>
          </a:bodyPr>
          <a:lstStyle/>
          <a:p>
            <a:r>
              <a:rPr lang="it-IT" dirty="0"/>
              <a:t>WEIGHT MAINTENANCE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B35415-E809-427A-A63C-833D080E2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1085850"/>
            <a:ext cx="2667000" cy="31623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rgbClr val="2A4A96"/>
                </a:solidFill>
              </a:rPr>
              <a:t>Supervised group exercise sessions: 30 minutes of vigorous-intensity exercise 2 times/week </a:t>
            </a:r>
          </a:p>
          <a:p>
            <a:pPr>
              <a:lnSpc>
                <a:spcPct val="150000"/>
              </a:lnSpc>
            </a:pPr>
            <a:r>
              <a:rPr lang="en-US" sz="1400">
                <a:solidFill>
                  <a:srgbClr val="2A4A96"/>
                </a:solidFill>
              </a:rPr>
              <a:t>Moderate-to vigorous-intensity exercise individually 2 times/week</a:t>
            </a:r>
          </a:p>
          <a:p>
            <a:pPr>
              <a:lnSpc>
                <a:spcPct val="150000"/>
              </a:lnSpc>
            </a:pPr>
            <a:r>
              <a:rPr lang="en-US" sz="1400">
                <a:solidFill>
                  <a:srgbClr val="2A4A96"/>
                </a:solidFill>
              </a:rPr>
              <a:t>Exercise type at participant’s choice</a:t>
            </a:r>
          </a:p>
          <a:p>
            <a:pPr>
              <a:lnSpc>
                <a:spcPct val="150000"/>
              </a:lnSpc>
            </a:pPr>
            <a:r>
              <a:rPr lang="en-US" sz="1400">
                <a:solidFill>
                  <a:srgbClr val="2A4A96"/>
                </a:solidFill>
              </a:rPr>
              <a:t>Heart rate monitoring 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2A4A96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A5081DF-6462-48C6-A2A7-BC5B989BE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" t="6680" r="50703" b="61935"/>
          <a:stretch/>
        </p:blipFill>
        <p:spPr>
          <a:xfrm>
            <a:off x="1485900" y="795557"/>
            <a:ext cx="4149804" cy="3440368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1B54D78E-B67E-403D-9457-5E9EDF2AE7E7}"/>
              </a:ext>
            </a:extLst>
          </p:cNvPr>
          <p:cNvSpPr txBox="1">
            <a:spLocks/>
          </p:cNvSpPr>
          <p:nvPr/>
        </p:nvSpPr>
        <p:spPr>
          <a:xfrm rot="19969717">
            <a:off x="419101" y="1440833"/>
            <a:ext cx="3467100" cy="45991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vert="horz" lIns="45720" tIns="22860" rIns="45720" bIns="228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A4A9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200" dirty="0">
                <a:solidFill>
                  <a:srgbClr val="C00000"/>
                </a:solidFill>
              </a:rPr>
              <a:t>VOLUME MATTERS!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06669FF-2B83-4BFF-9FE0-975771328522}"/>
              </a:ext>
            </a:extLst>
          </p:cNvPr>
          <p:cNvSpPr/>
          <p:nvPr/>
        </p:nvSpPr>
        <p:spPr>
          <a:xfrm>
            <a:off x="3048000" y="4628034"/>
            <a:ext cx="3570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latin typeface="OTNEJMScalaSansLFCap"/>
              </a:rPr>
              <a:t>Lundgren</a:t>
            </a:r>
            <a:r>
              <a:rPr lang="it-IT" sz="1200" dirty="0">
                <a:latin typeface="OTNEJMScalaSansLFCap"/>
              </a:rPr>
              <a:t> JR et al. CONSORT Trial, NEJM </a:t>
            </a:r>
            <a:r>
              <a:rPr lang="it-IT" sz="1200" dirty="0">
                <a:latin typeface="OTNEJMScalaSansLFSmallCap"/>
              </a:rPr>
              <a:t>2021; 384;18 </a:t>
            </a:r>
            <a:endParaRPr lang="it-IT" sz="30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723856D-0FF8-40D0-A5CD-2B920FE4FC07}"/>
              </a:ext>
            </a:extLst>
          </p:cNvPr>
          <p:cNvSpPr/>
          <p:nvPr/>
        </p:nvSpPr>
        <p:spPr>
          <a:xfrm>
            <a:off x="5991454" y="238467"/>
            <a:ext cx="3028492" cy="829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9895AFE-8CC9-4AD6-A014-E7E345FF871A}"/>
              </a:ext>
            </a:extLst>
          </p:cNvPr>
          <p:cNvSpPr/>
          <p:nvPr/>
        </p:nvSpPr>
        <p:spPr>
          <a:xfrm>
            <a:off x="6591910" y="4235925"/>
            <a:ext cx="2500578" cy="829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63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7D35D-163D-4759-9FE2-F5D42D4B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00050"/>
            <a:ext cx="3467100" cy="459912"/>
          </a:xfrm>
        </p:spPr>
        <p:txBody>
          <a:bodyPr>
            <a:normAutofit fontScale="90000"/>
          </a:bodyPr>
          <a:lstStyle/>
          <a:p>
            <a:r>
              <a:rPr lang="it-IT" dirty="0"/>
              <a:t>WEIGHT MAINTENANCE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E181B89-92DA-4C3B-9485-07174E5E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13" y="971550"/>
            <a:ext cx="4937390" cy="17526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89B4875-7179-4FD1-9FF2-6F05B0CFCF6E}"/>
              </a:ext>
            </a:extLst>
          </p:cNvPr>
          <p:cNvSpPr/>
          <p:nvPr/>
        </p:nvSpPr>
        <p:spPr>
          <a:xfrm>
            <a:off x="2867323" y="4628034"/>
            <a:ext cx="3163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latin typeface="OTNEJMScalaSansLFCap"/>
              </a:rPr>
              <a:t>Simon </a:t>
            </a:r>
            <a:r>
              <a:rPr lang="it-IT" sz="1200" dirty="0" err="1">
                <a:latin typeface="OTNEJMScalaSansLFCap"/>
              </a:rPr>
              <a:t>Birk</a:t>
            </a:r>
            <a:r>
              <a:rPr lang="it-IT" sz="1200" dirty="0">
                <a:latin typeface="OTNEJMScalaSansLFCap"/>
              </a:rPr>
              <a:t> </a:t>
            </a:r>
            <a:r>
              <a:rPr lang="it-IT" sz="1200" dirty="0" err="1">
                <a:latin typeface="OTNEJMScalaSansLFCap"/>
              </a:rPr>
              <a:t>Kjær</a:t>
            </a:r>
            <a:r>
              <a:rPr lang="it-IT" sz="1200" dirty="0">
                <a:latin typeface="OTNEJMScalaSansLFCap"/>
              </a:rPr>
              <a:t> Jensen, et al., The Lancet, </a:t>
            </a:r>
            <a:r>
              <a:rPr lang="it-IT" sz="1200" dirty="0">
                <a:latin typeface="OTNEJMScalaSansLFSmallCap"/>
              </a:rPr>
              <a:t>2024</a:t>
            </a:r>
            <a:endParaRPr lang="it-IT" sz="3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8FFFC8-57E9-4E44-AD06-4F981CB5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374901"/>
            <a:ext cx="4000500" cy="2928266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59FB8FF3-7ECE-4AA3-B94C-A48FC8B3692B}"/>
              </a:ext>
            </a:extLst>
          </p:cNvPr>
          <p:cNvSpPr txBox="1">
            <a:spLocks/>
          </p:cNvSpPr>
          <p:nvPr/>
        </p:nvSpPr>
        <p:spPr>
          <a:xfrm rot="19969717">
            <a:off x="1133774" y="2897544"/>
            <a:ext cx="3467100" cy="45991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vert="horz" lIns="45720" tIns="22860" rIns="45720" bIns="228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A4A9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200" dirty="0">
                <a:solidFill>
                  <a:srgbClr val="C00000"/>
                </a:solidFill>
              </a:rPr>
              <a:t>VOLUME MATTERS!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6D2D862-06C4-4F1D-9714-3FE18AFAC613}"/>
              </a:ext>
            </a:extLst>
          </p:cNvPr>
          <p:cNvSpPr/>
          <p:nvPr/>
        </p:nvSpPr>
        <p:spPr>
          <a:xfrm>
            <a:off x="5991454" y="238467"/>
            <a:ext cx="3028492" cy="829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5207DD3-CBD5-4FD9-84F1-E914B41E1AC8}"/>
              </a:ext>
            </a:extLst>
          </p:cNvPr>
          <p:cNvSpPr/>
          <p:nvPr/>
        </p:nvSpPr>
        <p:spPr>
          <a:xfrm>
            <a:off x="6591910" y="4235925"/>
            <a:ext cx="2500578" cy="829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1372F68-487B-4D15-8034-044D0EA6E2BE}"/>
              </a:ext>
            </a:extLst>
          </p:cNvPr>
          <p:cNvSpPr/>
          <p:nvPr/>
        </p:nvSpPr>
        <p:spPr>
          <a:xfrm>
            <a:off x="5991454" y="187260"/>
            <a:ext cx="3028492" cy="829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2F3EB73-21FD-4DFC-B96D-A6123CB07249}"/>
              </a:ext>
            </a:extLst>
          </p:cNvPr>
          <p:cNvSpPr/>
          <p:nvPr/>
        </p:nvSpPr>
        <p:spPr>
          <a:xfrm>
            <a:off x="6591910" y="4184718"/>
            <a:ext cx="2500578" cy="829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2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9DAAF9-1E1C-443C-B6DC-D32A9D04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29" y="230511"/>
            <a:ext cx="5143500" cy="723900"/>
          </a:xfrm>
        </p:spPr>
        <p:txBody>
          <a:bodyPr>
            <a:normAutofit fontScale="90000"/>
          </a:bodyPr>
          <a:lstStyle/>
          <a:p>
            <a:r>
              <a:rPr lang="it-IT" dirty="0"/>
              <a:t>EASO PAWG </a:t>
            </a:r>
            <a:r>
              <a:rPr lang="it-IT" dirty="0" err="1"/>
              <a:t>recommendation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for </a:t>
            </a:r>
            <a:r>
              <a:rPr lang="it-IT" i="1" dirty="0"/>
              <a:t>weight </a:t>
            </a:r>
            <a:r>
              <a:rPr lang="it-IT" i="1" dirty="0" err="1"/>
              <a:t>loss</a:t>
            </a:r>
            <a:r>
              <a:rPr lang="it-IT" i="1" dirty="0"/>
              <a:t> 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A8E6A05-A16C-4980-9DC6-F1BFA4F7DB27}"/>
              </a:ext>
            </a:extLst>
          </p:cNvPr>
          <p:cNvSpPr txBox="1">
            <a:spLocks/>
          </p:cNvSpPr>
          <p:nvPr/>
        </p:nvSpPr>
        <p:spPr>
          <a:xfrm>
            <a:off x="3848100" y="2241076"/>
            <a:ext cx="1447800" cy="723900"/>
          </a:xfrm>
          <a:prstGeom prst="rect">
            <a:avLst/>
          </a:prstGeom>
          <a:ln w="57150">
            <a:solidFill>
              <a:srgbClr val="2581C4"/>
            </a:solidFill>
          </a:ln>
        </p:spPr>
        <p:txBody>
          <a:bodyPr vert="horz" lIns="45720" tIns="22860" rIns="45720" bIns="228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A4A9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200" b="0" dirty="0"/>
              <a:t>VOLUME</a:t>
            </a:r>
            <a:endParaRPr lang="it-IT" sz="2200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1D610DC-D48E-4314-B0A2-EE33BD1B0E32}"/>
              </a:ext>
            </a:extLst>
          </p:cNvPr>
          <p:cNvSpPr txBox="1">
            <a:spLocks/>
          </p:cNvSpPr>
          <p:nvPr/>
        </p:nvSpPr>
        <p:spPr>
          <a:xfrm>
            <a:off x="2170563" y="1202505"/>
            <a:ext cx="1447800" cy="820936"/>
          </a:xfrm>
          <a:prstGeom prst="rect">
            <a:avLst/>
          </a:prstGeom>
          <a:ln w="57150">
            <a:solidFill>
              <a:srgbClr val="EB5C5C"/>
            </a:solidFill>
          </a:ln>
        </p:spPr>
        <p:txBody>
          <a:bodyPr vert="horz" lIns="45720" tIns="22860" rIns="45720" bIns="2286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A4A9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200" dirty="0"/>
              <a:t>TIME</a:t>
            </a:r>
          </a:p>
          <a:p>
            <a:pPr algn="ctr"/>
            <a:r>
              <a:rPr lang="it-IT" sz="2200" b="0" dirty="0"/>
              <a:t>150-200’/w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118E21E0-5979-43EA-9C99-B25F550A967C}"/>
              </a:ext>
            </a:extLst>
          </p:cNvPr>
          <p:cNvSpPr txBox="1">
            <a:spLocks/>
          </p:cNvSpPr>
          <p:nvPr/>
        </p:nvSpPr>
        <p:spPr>
          <a:xfrm>
            <a:off x="5388591" y="1202505"/>
            <a:ext cx="1905000" cy="820936"/>
          </a:xfrm>
          <a:prstGeom prst="rect">
            <a:avLst/>
          </a:prstGeom>
          <a:ln w="57150">
            <a:solidFill>
              <a:srgbClr val="EB5C5C"/>
            </a:solidFill>
          </a:ln>
        </p:spPr>
        <p:txBody>
          <a:bodyPr vert="horz" lIns="45720" tIns="22860" rIns="45720" bIns="2286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A4A9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200" dirty="0"/>
              <a:t>INTENSITY</a:t>
            </a:r>
          </a:p>
          <a:p>
            <a:pPr algn="ctr"/>
            <a:r>
              <a:rPr lang="it-IT" sz="1950" b="0" dirty="0"/>
              <a:t>At </a:t>
            </a:r>
            <a:r>
              <a:rPr lang="it-IT" sz="1950" b="0" dirty="0" err="1"/>
              <a:t>least</a:t>
            </a:r>
            <a:r>
              <a:rPr lang="it-IT" sz="1950" b="0" dirty="0"/>
              <a:t> moderate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FC93EA52-5DE7-495B-9D5D-75BA0AB15BA4}"/>
              </a:ext>
            </a:extLst>
          </p:cNvPr>
          <p:cNvSpPr txBox="1">
            <a:spLocks/>
          </p:cNvSpPr>
          <p:nvPr/>
        </p:nvSpPr>
        <p:spPr>
          <a:xfrm>
            <a:off x="1828800" y="3570924"/>
            <a:ext cx="5638800" cy="413654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200’/w at moderate intensity = 1000 Kcal/w</a:t>
            </a:r>
          </a:p>
          <a:p>
            <a:pPr algn="ctr"/>
            <a:endParaRPr lang="en-US" sz="1200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BCED020-B369-408E-80DB-A6FD78D6A0EE}"/>
              </a:ext>
            </a:extLst>
          </p:cNvPr>
          <p:cNvSpPr txBox="1">
            <a:spLocks/>
          </p:cNvSpPr>
          <p:nvPr/>
        </p:nvSpPr>
        <p:spPr>
          <a:xfrm>
            <a:off x="1828800" y="3148954"/>
            <a:ext cx="5638800" cy="381613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150’/w at moderate intensity = 750 Kcal/w</a:t>
            </a:r>
          </a:p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E4DF0FB9-99C3-4E1D-A750-92E40FBC0E85}"/>
              </a:ext>
            </a:extLst>
          </p:cNvPr>
          <p:cNvSpPr txBox="1">
            <a:spLocks/>
          </p:cNvSpPr>
          <p:nvPr/>
        </p:nvSpPr>
        <p:spPr>
          <a:xfrm>
            <a:off x="1063754" y="3943422"/>
            <a:ext cx="7275569" cy="413654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150’/w at high or 300’ at moderate intensity = 1500 Kcal/w</a:t>
            </a:r>
          </a:p>
          <a:p>
            <a:pPr algn="ctr"/>
            <a:endParaRPr lang="en-US" sz="12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F50E4C8-D2B0-4260-8FD2-BDB4F21F93C1}"/>
              </a:ext>
            </a:extLst>
          </p:cNvPr>
          <p:cNvSpPr/>
          <p:nvPr/>
        </p:nvSpPr>
        <p:spPr>
          <a:xfrm>
            <a:off x="5961884" y="277789"/>
            <a:ext cx="3028492" cy="676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E925681-8286-4C58-ADA9-7882E7F15353}"/>
              </a:ext>
            </a:extLst>
          </p:cNvPr>
          <p:cNvSpPr/>
          <p:nvPr/>
        </p:nvSpPr>
        <p:spPr>
          <a:xfrm>
            <a:off x="6591910" y="4337914"/>
            <a:ext cx="2500578" cy="676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67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FF91835-47A8-4BBF-82F8-00921E40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2" y="157734"/>
            <a:ext cx="8770713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6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3143D77A-7AB1-4386-9EF0-1362CF79C69D}"/>
              </a:ext>
            </a:extLst>
          </p:cNvPr>
          <p:cNvSpPr txBox="1">
            <a:spLocks/>
          </p:cNvSpPr>
          <p:nvPr/>
        </p:nvSpPr>
        <p:spPr bwMode="auto">
          <a:xfrm>
            <a:off x="72890" y="97932"/>
            <a:ext cx="5798520" cy="437440"/>
          </a:xfrm>
          <a:prstGeom prst="rect">
            <a:avLst/>
          </a:prstGeom>
          <a:noFill/>
          <a:ln w="28575">
            <a:solidFill>
              <a:srgbClr val="21366B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299787"/>
                </a:solidFill>
                <a:latin typeface="Avenir Next" panose="020B0503020202020204" pitchFamily="34" charset="0"/>
              </a:rPr>
              <a:t>Effect of Exercise in obesity: bariatric surgery</a:t>
            </a:r>
            <a:endParaRPr lang="it-IT" altLang="it-IT" sz="2400" i="1" dirty="0">
              <a:solidFill>
                <a:srgbClr val="299787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63D97CB-4E17-4654-9C52-71FC568D0335}"/>
              </a:ext>
            </a:extLst>
          </p:cNvPr>
          <p:cNvSpPr/>
          <p:nvPr/>
        </p:nvSpPr>
        <p:spPr>
          <a:xfrm>
            <a:off x="92750" y="1477001"/>
            <a:ext cx="1465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7375E"/>
                </a:solidFill>
                <a:latin typeface="Avenir Next" panose="020B0503020202020204"/>
              </a:rPr>
              <a:t>POSTOPERATIVE INTERVENTION </a:t>
            </a:r>
            <a:endParaRPr lang="it-IT" dirty="0">
              <a:solidFill>
                <a:srgbClr val="17375E"/>
              </a:solidFill>
              <a:latin typeface="Avenir Next" panose="020B0503020202020204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9206648-34A2-4323-8E75-6462C29B0001}"/>
              </a:ext>
            </a:extLst>
          </p:cNvPr>
          <p:cNvSpPr/>
          <p:nvPr/>
        </p:nvSpPr>
        <p:spPr>
          <a:xfrm>
            <a:off x="-1092920" y="5209753"/>
            <a:ext cx="14655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17375E"/>
                </a:solidFill>
                <a:latin typeface="Avenir Next" panose="020B0503020202020204"/>
              </a:rPr>
              <a:t>Bellicha</a:t>
            </a:r>
            <a:r>
              <a:rPr lang="it-IT" sz="1400" dirty="0">
                <a:solidFill>
                  <a:srgbClr val="17375E"/>
                </a:solidFill>
                <a:latin typeface="Avenir Next" panose="020B0503020202020204"/>
              </a:rPr>
              <a:t> et al., </a:t>
            </a:r>
            <a:r>
              <a:rPr lang="en-US" sz="1400" dirty="0">
                <a:solidFill>
                  <a:srgbClr val="17375E"/>
                </a:solidFill>
                <a:latin typeface="Avenir Next" panose="020B0503020202020204"/>
              </a:rPr>
              <a:t>Obesity Reviews. 2021.</a:t>
            </a:r>
            <a:endParaRPr lang="it-IT" sz="1400" dirty="0">
              <a:solidFill>
                <a:srgbClr val="17375E"/>
              </a:solidFill>
              <a:latin typeface="Avenir Next" panose="020B0503020202020204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34A4229-984B-4462-A35C-3B18C8480C85}"/>
              </a:ext>
            </a:extLst>
          </p:cNvPr>
          <p:cNvGrpSpPr/>
          <p:nvPr/>
        </p:nvGrpSpPr>
        <p:grpSpPr>
          <a:xfrm>
            <a:off x="1168782" y="774842"/>
            <a:ext cx="6666288" cy="4105407"/>
            <a:chOff x="2426329" y="767931"/>
            <a:chExt cx="8406384" cy="532213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6F78DAE-7F6A-4B3B-B165-A22D80A5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7192" y="767931"/>
              <a:ext cx="7915521" cy="5322137"/>
            </a:xfrm>
            <a:prstGeom prst="rect">
              <a:avLst/>
            </a:prstGeom>
          </p:spPr>
        </p:pic>
        <p:sp>
          <p:nvSpPr>
            <p:cNvPr id="9" name="Freccia a destra 8">
              <a:extLst>
                <a:ext uri="{FF2B5EF4-FFF2-40B4-BE49-F238E27FC236}">
                  <a16:creationId xmlns:a16="http://schemas.microsoft.com/office/drawing/2014/main" id="{F333D5E4-4A50-46D7-BD28-159A905659F6}"/>
                </a:ext>
              </a:extLst>
            </p:cNvPr>
            <p:cNvSpPr/>
            <p:nvPr/>
          </p:nvSpPr>
          <p:spPr>
            <a:xfrm>
              <a:off x="2426329" y="4810269"/>
              <a:ext cx="360040" cy="288032"/>
            </a:xfrm>
            <a:prstGeom prst="rightArrow">
              <a:avLst/>
            </a:prstGeom>
            <a:solidFill>
              <a:srgbClr val="789EC9"/>
            </a:solidFill>
            <a:ln>
              <a:solidFill>
                <a:srgbClr val="789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5905F0A-6BA1-4908-B2A8-8A9AD80FDAE1}"/>
                </a:ext>
              </a:extLst>
            </p:cNvPr>
            <p:cNvSpPr/>
            <p:nvPr/>
          </p:nvSpPr>
          <p:spPr>
            <a:xfrm>
              <a:off x="3091992" y="1244338"/>
              <a:ext cx="6834433" cy="1545995"/>
            </a:xfrm>
            <a:prstGeom prst="rect">
              <a:avLst/>
            </a:prstGeom>
            <a:noFill/>
            <a:ln w="38100">
              <a:solidFill>
                <a:srgbClr val="789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5C0F02B0-D173-4E51-B8CE-0874BE25A535}"/>
                </a:ext>
              </a:extLst>
            </p:cNvPr>
            <p:cNvSpPr/>
            <p:nvPr/>
          </p:nvSpPr>
          <p:spPr>
            <a:xfrm>
              <a:off x="3091992" y="4039387"/>
              <a:ext cx="6834433" cy="545542"/>
            </a:xfrm>
            <a:prstGeom prst="rect">
              <a:avLst/>
            </a:prstGeom>
            <a:noFill/>
            <a:ln w="38100">
              <a:solidFill>
                <a:srgbClr val="789E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036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D6ED03F-9555-4B7E-8C98-4E5D4F1D6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4" t="8637" r="14528" b="9830"/>
          <a:stretch/>
        </p:blipFill>
        <p:spPr>
          <a:xfrm>
            <a:off x="4666585" y="1214603"/>
            <a:ext cx="4373525" cy="27142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ADF91A-8783-462B-BE4F-045354B58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9" y="1577770"/>
            <a:ext cx="4481526" cy="1987959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5D97075-F817-4590-A671-AFD7AE19CF93}"/>
              </a:ext>
            </a:extLst>
          </p:cNvPr>
          <p:cNvSpPr txBox="1">
            <a:spLocks/>
          </p:cNvSpPr>
          <p:nvPr/>
        </p:nvSpPr>
        <p:spPr bwMode="auto">
          <a:xfrm>
            <a:off x="59140" y="139183"/>
            <a:ext cx="5798520" cy="437440"/>
          </a:xfrm>
          <a:prstGeom prst="rect">
            <a:avLst/>
          </a:prstGeom>
          <a:noFill/>
          <a:ln w="28575">
            <a:solidFill>
              <a:srgbClr val="21366B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299787"/>
                </a:solidFill>
                <a:latin typeface="Avenir Next" panose="020B0503020202020204" pitchFamily="34" charset="0"/>
              </a:rPr>
              <a:t>Effects of physical exercise on physical fitness</a:t>
            </a:r>
            <a:endParaRPr lang="it-IT" altLang="it-IT" sz="2000" i="1" dirty="0">
              <a:solidFill>
                <a:srgbClr val="299787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0F80A1F-0FDE-402D-88BC-EE773B0D25B4}"/>
              </a:ext>
            </a:extLst>
          </p:cNvPr>
          <p:cNvSpPr/>
          <p:nvPr/>
        </p:nvSpPr>
        <p:spPr>
          <a:xfrm>
            <a:off x="6407658" y="4651658"/>
            <a:ext cx="26324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17375E"/>
                </a:solidFill>
                <a:latin typeface="Avenir Next" panose="020B0503020202020204"/>
              </a:rPr>
              <a:t>Van </a:t>
            </a:r>
            <a:r>
              <a:rPr lang="it-IT" sz="1200" dirty="0" err="1">
                <a:solidFill>
                  <a:srgbClr val="17375E"/>
                </a:solidFill>
                <a:latin typeface="Avenir Next" panose="020B0503020202020204"/>
              </a:rPr>
              <a:t>Baak</a:t>
            </a:r>
            <a:r>
              <a:rPr lang="it-IT" sz="1200" dirty="0">
                <a:solidFill>
                  <a:srgbClr val="17375E"/>
                </a:solidFill>
                <a:latin typeface="Avenir Next" panose="020B0503020202020204"/>
              </a:rPr>
              <a:t> et al., </a:t>
            </a:r>
            <a:r>
              <a:rPr lang="it-IT" sz="1200" dirty="0" err="1">
                <a:solidFill>
                  <a:srgbClr val="17375E"/>
                </a:solidFill>
                <a:latin typeface="Avenir Next" panose="020B0503020202020204"/>
              </a:rPr>
              <a:t>Obesity</a:t>
            </a:r>
            <a:r>
              <a:rPr lang="it-IT" sz="1200" dirty="0">
                <a:solidFill>
                  <a:srgbClr val="17375E"/>
                </a:solidFill>
                <a:latin typeface="Avenir Next" panose="020B0503020202020204"/>
              </a:rPr>
              <a:t> </a:t>
            </a:r>
            <a:r>
              <a:rPr lang="it-IT" sz="1200" dirty="0" err="1">
                <a:solidFill>
                  <a:srgbClr val="17375E"/>
                </a:solidFill>
                <a:latin typeface="Avenir Next" panose="020B0503020202020204"/>
              </a:rPr>
              <a:t>Reviews</a:t>
            </a:r>
            <a:r>
              <a:rPr lang="it-IT" sz="1200" dirty="0">
                <a:solidFill>
                  <a:srgbClr val="17375E"/>
                </a:solidFill>
                <a:latin typeface="Avenir Next" panose="020B0503020202020204"/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420851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F40AB210-BAAF-4780-BDA1-09B7F8303241}"/>
              </a:ext>
            </a:extLst>
          </p:cNvPr>
          <p:cNvGrpSpPr/>
          <p:nvPr/>
        </p:nvGrpSpPr>
        <p:grpSpPr>
          <a:xfrm>
            <a:off x="6240093" y="494798"/>
            <a:ext cx="2619446" cy="4357235"/>
            <a:chOff x="6240093" y="494798"/>
            <a:chExt cx="2619446" cy="435723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00C668E-BA7E-42CA-9B01-062E6392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0093" y="494798"/>
              <a:ext cx="2576477" cy="3864715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17771C4B-7FD7-43DF-999E-CF84B03DA137}"/>
                </a:ext>
              </a:extLst>
            </p:cNvPr>
            <p:cNvSpPr/>
            <p:nvPr/>
          </p:nvSpPr>
          <p:spPr>
            <a:xfrm>
              <a:off x="6240093" y="4636589"/>
              <a:ext cx="261944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800" dirty="0" err="1">
                  <a:latin typeface="AdvOT1deab444.I"/>
                </a:rPr>
                <a:t>Adapted</a:t>
              </a:r>
              <a:r>
                <a:rPr lang="it-IT" sz="800" dirty="0">
                  <a:latin typeface="AdvOT1deab444.I"/>
                </a:rPr>
                <a:t> from </a:t>
              </a:r>
              <a:r>
                <a:rPr lang="it-IT" sz="800" dirty="0" err="1">
                  <a:latin typeface="AdvOT1deab444.I"/>
                </a:rPr>
                <a:t>Kim</a:t>
              </a:r>
              <a:r>
                <a:rPr lang="it-IT" sz="800" dirty="0">
                  <a:latin typeface="AdvOT1deab444.I"/>
                </a:rPr>
                <a:t>, et al. </a:t>
              </a:r>
              <a:r>
                <a:rPr lang="it-IT" sz="800" dirty="0" err="1">
                  <a:latin typeface="AdvOT1deab444.I"/>
                </a:rPr>
                <a:t>Ob</a:t>
              </a:r>
              <a:r>
                <a:rPr lang="it-IT" sz="800" dirty="0">
                  <a:latin typeface="AdvOT1deab444.I"/>
                </a:rPr>
                <a:t> </a:t>
              </a:r>
              <a:r>
                <a:rPr lang="it-IT" sz="800" dirty="0" err="1">
                  <a:latin typeface="AdvOT1deab444.I"/>
                </a:rPr>
                <a:t>Rev</a:t>
              </a:r>
              <a:r>
                <a:rPr lang="it-IT" sz="800" dirty="0">
                  <a:latin typeface="AdvOT1deab444.I"/>
                </a:rPr>
                <a:t> . 2022.</a:t>
              </a:r>
              <a:endParaRPr lang="it-IT" dirty="0"/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1BEAA453-523C-41BE-879E-76C6F77E8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1" y="494798"/>
            <a:ext cx="2703957" cy="4055936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610A469A-88ED-4431-9FA7-A712D1F208A7}"/>
              </a:ext>
            </a:extLst>
          </p:cNvPr>
          <p:cNvGrpSpPr/>
          <p:nvPr/>
        </p:nvGrpSpPr>
        <p:grpSpPr>
          <a:xfrm>
            <a:off x="3149059" y="371688"/>
            <a:ext cx="2703956" cy="4480345"/>
            <a:chOff x="3090538" y="371688"/>
            <a:chExt cx="2703956" cy="4480345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1404D36-4EB2-4F94-94E5-6B834D93E87B}"/>
                </a:ext>
              </a:extLst>
            </p:cNvPr>
            <p:cNvSpPr/>
            <p:nvPr/>
          </p:nvSpPr>
          <p:spPr>
            <a:xfrm>
              <a:off x="3175048" y="4636589"/>
              <a:ext cx="261944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800" dirty="0" err="1">
                  <a:latin typeface="AdvOT1deab444.I"/>
                </a:rPr>
                <a:t>Adapted</a:t>
              </a:r>
              <a:r>
                <a:rPr lang="it-IT" sz="800" dirty="0">
                  <a:latin typeface="AdvOT1deab444.I"/>
                </a:rPr>
                <a:t> from Zhao X, et al. Front. </a:t>
              </a:r>
              <a:r>
                <a:rPr lang="it-IT" sz="800" dirty="0" err="1">
                  <a:latin typeface="AdvOT1deab444.I"/>
                </a:rPr>
                <a:t>Endocrinol</a:t>
              </a:r>
              <a:r>
                <a:rPr lang="it-IT" sz="800" dirty="0">
                  <a:latin typeface="AdvOT1deab444.I"/>
                </a:rPr>
                <a:t>. 12:721135.</a:t>
              </a:r>
              <a:endParaRPr lang="it-IT" dirty="0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3829610-8507-468E-96A5-460D4556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0538" y="371688"/>
              <a:ext cx="2703956" cy="4055934"/>
            </a:xfrm>
            <a:prstGeom prst="rect">
              <a:avLst/>
            </a:prstGeom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69F14CB8-03F0-44BE-A7B1-F8C95BF48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1" y="467297"/>
            <a:ext cx="2703957" cy="405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4259047E-0F03-43DD-A3DF-1AF5C99D1F89}"/>
              </a:ext>
            </a:extLst>
          </p:cNvPr>
          <p:cNvGrpSpPr/>
          <p:nvPr/>
        </p:nvGrpSpPr>
        <p:grpSpPr>
          <a:xfrm>
            <a:off x="580701" y="751367"/>
            <a:ext cx="8120299" cy="3863163"/>
            <a:chOff x="580701" y="751367"/>
            <a:chExt cx="8120299" cy="386316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934D054-8CBC-4676-A2B1-EDB02F258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489"/>
            <a:stretch/>
          </p:blipFill>
          <p:spPr>
            <a:xfrm>
              <a:off x="580701" y="765544"/>
              <a:ext cx="8120299" cy="3848986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7E25303-CB9A-472F-93DD-EBBC5F0ED47B}"/>
                </a:ext>
              </a:extLst>
            </p:cNvPr>
            <p:cNvSpPr/>
            <p:nvPr/>
          </p:nvSpPr>
          <p:spPr>
            <a:xfrm>
              <a:off x="7123814" y="751367"/>
              <a:ext cx="1346791" cy="389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212BE14-F810-4F20-945B-F354A2DE84AF}"/>
              </a:ext>
            </a:extLst>
          </p:cNvPr>
          <p:cNvSpPr txBox="1">
            <a:spLocks/>
          </p:cNvSpPr>
          <p:nvPr/>
        </p:nvSpPr>
        <p:spPr bwMode="auto">
          <a:xfrm>
            <a:off x="59140" y="139183"/>
            <a:ext cx="5798520" cy="437440"/>
          </a:xfrm>
          <a:prstGeom prst="rect">
            <a:avLst/>
          </a:prstGeom>
          <a:noFill/>
          <a:ln w="28575">
            <a:solidFill>
              <a:srgbClr val="21366B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299787"/>
                </a:solidFill>
                <a:latin typeface="Avenir Next" panose="020B0503020202020204" pitchFamily="34" charset="0"/>
              </a:rPr>
              <a:t>Prognostic value of cardiorespiratory fitness</a:t>
            </a:r>
            <a:endParaRPr lang="it-IT" altLang="it-IT" sz="2000" i="1" dirty="0">
              <a:solidFill>
                <a:srgbClr val="299787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88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B96BF25-14EB-4448-B8B7-0194A6008082}"/>
              </a:ext>
            </a:extLst>
          </p:cNvPr>
          <p:cNvSpPr txBox="1">
            <a:spLocks/>
          </p:cNvSpPr>
          <p:nvPr/>
        </p:nvSpPr>
        <p:spPr bwMode="auto">
          <a:xfrm>
            <a:off x="59140" y="139183"/>
            <a:ext cx="3726051" cy="437440"/>
          </a:xfrm>
          <a:prstGeom prst="rect">
            <a:avLst/>
          </a:prstGeom>
          <a:noFill/>
          <a:ln w="28575">
            <a:solidFill>
              <a:srgbClr val="21366B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299787"/>
                </a:solidFill>
                <a:latin typeface="Avenir Next" panose="020B0503020202020204" pitchFamily="34" charset="0"/>
              </a:rPr>
              <a:t>Effect on cardiometabolic health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A64A148-963C-4A2F-9D6C-11929F31B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43"/>
          <a:stretch/>
        </p:blipFill>
        <p:spPr>
          <a:xfrm>
            <a:off x="701749" y="925705"/>
            <a:ext cx="7601877" cy="357343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6F2FB4D-3675-49DE-9265-576BA94DB68C}"/>
              </a:ext>
            </a:extLst>
          </p:cNvPr>
          <p:cNvSpPr/>
          <p:nvPr/>
        </p:nvSpPr>
        <p:spPr>
          <a:xfrm>
            <a:off x="6166884" y="4638594"/>
            <a:ext cx="2539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7375E"/>
                </a:solidFill>
                <a:latin typeface="Avenir Next" panose="020B0503020202020204"/>
              </a:rPr>
              <a:t>Battista et al., Obesity Reviews; 2021.</a:t>
            </a:r>
          </a:p>
        </p:txBody>
      </p:sp>
    </p:spTree>
    <p:extLst>
      <p:ext uri="{BB962C8B-B14F-4D97-AF65-F5344CB8AC3E}">
        <p14:creationId xmlns:p14="http://schemas.microsoft.com/office/powerpoint/2010/main" val="391275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5020F1BD-7357-48F9-99D7-85F10A2FD91F}"/>
              </a:ext>
            </a:extLst>
          </p:cNvPr>
          <p:cNvGrpSpPr/>
          <p:nvPr/>
        </p:nvGrpSpPr>
        <p:grpSpPr>
          <a:xfrm>
            <a:off x="1" y="-7088"/>
            <a:ext cx="9030583" cy="5143500"/>
            <a:chOff x="1" y="0"/>
            <a:chExt cx="9030583" cy="514350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7ABBDDA-0708-4003-A3AA-35E45FD49DF7}"/>
                </a:ext>
              </a:extLst>
            </p:cNvPr>
            <p:cNvGrpSpPr/>
            <p:nvPr/>
          </p:nvGrpSpPr>
          <p:grpSpPr>
            <a:xfrm>
              <a:off x="1" y="0"/>
              <a:ext cx="8953757" cy="5143500"/>
              <a:chOff x="1" y="0"/>
              <a:chExt cx="8953757" cy="5143500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B46A81C7-44DC-4F6B-87FD-2BE679F75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827" y="0"/>
                <a:ext cx="8876931" cy="4978674"/>
              </a:xfrm>
              <a:prstGeom prst="rect">
                <a:avLst/>
              </a:prstGeom>
            </p:spPr>
          </p:pic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F26D598E-669B-47E5-9427-235BECB3BE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873" r="6486"/>
              <a:stretch/>
            </p:blipFill>
            <p:spPr>
              <a:xfrm>
                <a:off x="1" y="4471948"/>
                <a:ext cx="1828800" cy="671552"/>
              </a:xfrm>
              <a:prstGeom prst="rect">
                <a:avLst/>
              </a:prstGeom>
            </p:spPr>
          </p:pic>
        </p:grp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BBCACF7E-B3EE-4D51-B2D4-E1E5AC03E2D7}"/>
                </a:ext>
              </a:extLst>
            </p:cNvPr>
            <p:cNvSpPr/>
            <p:nvPr/>
          </p:nvSpPr>
          <p:spPr>
            <a:xfrm>
              <a:off x="7442791" y="4536558"/>
              <a:ext cx="1587793" cy="361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C63224AE-F2A4-4338-9D3E-B5EC19C2B760}"/>
              </a:ext>
            </a:extLst>
          </p:cNvPr>
          <p:cNvSpPr/>
          <p:nvPr/>
        </p:nvSpPr>
        <p:spPr>
          <a:xfrm>
            <a:off x="-1" y="4466878"/>
            <a:ext cx="1828801" cy="669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977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398141CB-9DCA-4791-81F5-AAA1689FE41B}"/>
              </a:ext>
            </a:extLst>
          </p:cNvPr>
          <p:cNvGrpSpPr/>
          <p:nvPr/>
        </p:nvGrpSpPr>
        <p:grpSpPr>
          <a:xfrm>
            <a:off x="205707" y="732717"/>
            <a:ext cx="5790560" cy="3678065"/>
            <a:chOff x="205707" y="732717"/>
            <a:chExt cx="5790560" cy="367806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D2A23B9-2191-4B65-B782-C490512F3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07" y="732717"/>
              <a:ext cx="5790560" cy="3678065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9D2D4ADC-1112-4867-AB64-EBDDF86854FE}"/>
                </a:ext>
              </a:extLst>
            </p:cNvPr>
            <p:cNvSpPr/>
            <p:nvPr/>
          </p:nvSpPr>
          <p:spPr>
            <a:xfrm>
              <a:off x="5858933" y="1212427"/>
              <a:ext cx="135467" cy="521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628DFBD-63C6-4D85-A643-B66D4AAC6B05}"/>
              </a:ext>
            </a:extLst>
          </p:cNvPr>
          <p:cNvSpPr txBox="1">
            <a:spLocks/>
          </p:cNvSpPr>
          <p:nvPr/>
        </p:nvSpPr>
        <p:spPr bwMode="auto">
          <a:xfrm>
            <a:off x="89728" y="94172"/>
            <a:ext cx="5904672" cy="481561"/>
          </a:xfrm>
          <a:prstGeom prst="rect">
            <a:avLst/>
          </a:prstGeom>
          <a:noFill/>
          <a:ln w="28575">
            <a:solidFill>
              <a:srgbClr val="299787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21366B"/>
                </a:solidFill>
                <a:latin typeface="Avenir Next" panose="020B0503020202020204" pitchFamily="34" charset="0"/>
              </a:rPr>
              <a:t>Recommendations for physical exercise in obesity</a:t>
            </a:r>
            <a:endParaRPr lang="it-IT" altLang="it-IT" sz="2200" i="1" dirty="0">
              <a:solidFill>
                <a:srgbClr val="21366B"/>
              </a:solidFill>
              <a:latin typeface="Avenir Next" panose="020B0503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31FB797-7408-4F1E-918B-5BEB4CCFA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259" y="72689"/>
            <a:ext cx="2603034" cy="1082112"/>
          </a:xfrm>
          <a:prstGeom prst="rect">
            <a:avLst/>
          </a:prstGeom>
          <a:ln>
            <a:solidFill>
              <a:srgbClr val="00ACB6"/>
            </a:solidFill>
          </a:ln>
        </p:spPr>
      </p:pic>
      <p:pic>
        <p:nvPicPr>
          <p:cNvPr id="9" name="Picture 2" descr="Vettore Icona Avviso Icona Dellattenzione Simbolo Di Pericolo Icona Avviso  - Immagini vettoriali stock e altre immagini di Affari - iStock">
            <a:extLst>
              <a:ext uri="{FF2B5EF4-FFF2-40B4-BE49-F238E27FC236}">
                <a16:creationId xmlns:a16="http://schemas.microsoft.com/office/drawing/2014/main" id="{173C117C-5A21-4222-AA93-2FC02CD7F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9239" r="51276" b="50000"/>
          <a:stretch/>
        </p:blipFill>
        <p:spPr bwMode="auto">
          <a:xfrm>
            <a:off x="8517735" y="1212427"/>
            <a:ext cx="420559" cy="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D5BC5A3-67C1-4D19-A0C1-360A86211B23}"/>
              </a:ext>
            </a:extLst>
          </p:cNvPr>
          <p:cNvCxnSpPr>
            <a:cxnSpLocks/>
          </p:cNvCxnSpPr>
          <p:nvPr/>
        </p:nvCxnSpPr>
        <p:spPr>
          <a:xfrm>
            <a:off x="6212999" y="1522484"/>
            <a:ext cx="0" cy="3340769"/>
          </a:xfrm>
          <a:prstGeom prst="line">
            <a:avLst/>
          </a:prstGeom>
          <a:ln w="28575">
            <a:solidFill>
              <a:srgbClr val="354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8">
            <a:extLst>
              <a:ext uri="{FF2B5EF4-FFF2-40B4-BE49-F238E27FC236}">
                <a16:creationId xmlns:a16="http://schemas.microsoft.com/office/drawing/2014/main" id="{81EBA287-253D-4DFF-B3A4-B9368243E0DA}"/>
              </a:ext>
            </a:extLst>
          </p:cNvPr>
          <p:cNvSpPr txBox="1"/>
          <p:nvPr/>
        </p:nvSpPr>
        <p:spPr>
          <a:xfrm>
            <a:off x="6335268" y="1697618"/>
            <a:ext cx="2603025" cy="2990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0975" indent="-180975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pc="17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Cardiovascular screening before prescribing high intensity exercise </a:t>
            </a:r>
          </a:p>
          <a:p>
            <a:pPr marL="180975" indent="-180975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pc="17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Check for hypertensive response during exercise</a:t>
            </a:r>
          </a:p>
          <a:p>
            <a:pPr marL="180975" indent="-180975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pc="17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Adjust exercise intensity and recovery time also resistance training</a:t>
            </a:r>
          </a:p>
          <a:p>
            <a:pPr marL="180975" indent="-180975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pc="17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Prevent joint overload</a:t>
            </a:r>
          </a:p>
          <a:p>
            <a:pPr marL="180975" indent="-180975">
              <a:lnSpc>
                <a:spcPts val="18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pc="17" dirty="0">
                <a:solidFill>
                  <a:srgbClr val="1919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"/>
              </a:rPr>
              <a:t>Avoid highly polluted environment.</a:t>
            </a:r>
          </a:p>
        </p:txBody>
      </p:sp>
    </p:spTree>
    <p:extLst>
      <p:ext uri="{BB962C8B-B14F-4D97-AF65-F5344CB8AC3E}">
        <p14:creationId xmlns:p14="http://schemas.microsoft.com/office/powerpoint/2010/main" val="24968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99391FB-B0A7-42F8-BB46-7B3F2320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9972" cy="49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89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CF9D9FED-D143-4B6B-9215-AE20D3A4BD88}"/>
              </a:ext>
            </a:extLst>
          </p:cNvPr>
          <p:cNvGrpSpPr/>
          <p:nvPr/>
        </p:nvGrpSpPr>
        <p:grpSpPr>
          <a:xfrm>
            <a:off x="6208003" y="-86274"/>
            <a:ext cx="2731042" cy="1848139"/>
            <a:chOff x="6371595" y="0"/>
            <a:chExt cx="2741043" cy="199956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ED6C910-A76F-4A95-9210-4EBB03D1E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113" r="1897" b="48664"/>
            <a:stretch/>
          </p:blipFill>
          <p:spPr>
            <a:xfrm>
              <a:off x="6371595" y="0"/>
              <a:ext cx="2741043" cy="1999560"/>
            </a:xfrm>
            <a:prstGeom prst="rect">
              <a:avLst/>
            </a:prstGeom>
          </p:spPr>
        </p:pic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6450F418-2CC4-46A4-8EE2-9B31F0BC2563}"/>
                </a:ext>
              </a:extLst>
            </p:cNvPr>
            <p:cNvGrpSpPr/>
            <p:nvPr/>
          </p:nvGrpSpPr>
          <p:grpSpPr>
            <a:xfrm>
              <a:off x="6511652" y="1417005"/>
              <a:ext cx="2507164" cy="473405"/>
              <a:chOff x="5523525" y="3182903"/>
              <a:chExt cx="3342885" cy="70472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25D2C5B0-78FC-48DC-AFAA-F18764D5C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23525" y="3182903"/>
                <a:ext cx="1532883" cy="661760"/>
              </a:xfrm>
              <a:prstGeom prst="rect">
                <a:avLst/>
              </a:prstGeom>
            </p:spPr>
          </p:pic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43C89E2-67C5-4662-9787-8A39F5F7F866}"/>
                  </a:ext>
                </a:extLst>
              </p:cNvPr>
              <p:cNvSpPr txBox="1"/>
              <p:nvPr/>
            </p:nvSpPr>
            <p:spPr>
              <a:xfrm>
                <a:off x="7056408" y="3191774"/>
                <a:ext cx="1810002" cy="6958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/>
                  <a:t>Physical Activity </a:t>
                </a:r>
                <a:r>
                  <a:rPr lang="it-IT" sz="1000" dirty="0" err="1"/>
                  <a:t>Working</a:t>
                </a:r>
                <a:r>
                  <a:rPr lang="it-IT" sz="1000" dirty="0"/>
                  <a:t> Group</a:t>
                </a:r>
              </a:p>
            </p:txBody>
          </p:sp>
        </p:grp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891022E2-72A3-4510-B867-48F1B2482DB0}"/>
              </a:ext>
            </a:extLst>
          </p:cNvPr>
          <p:cNvGrpSpPr/>
          <p:nvPr/>
        </p:nvGrpSpPr>
        <p:grpSpPr>
          <a:xfrm>
            <a:off x="204955" y="107292"/>
            <a:ext cx="2681566" cy="1482723"/>
            <a:chOff x="6381979" y="1981954"/>
            <a:chExt cx="2667008" cy="1438735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EC16B08-2289-4EA8-B052-7CF713284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598" t="38375" r="21133" b="16836"/>
            <a:stretch/>
          </p:blipFill>
          <p:spPr>
            <a:xfrm>
              <a:off x="6381979" y="1981954"/>
              <a:ext cx="2667008" cy="1438735"/>
            </a:xfrm>
            <a:prstGeom prst="rect">
              <a:avLst/>
            </a:prstGeom>
          </p:spPr>
        </p:pic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7098A4E6-6A37-482D-AF9F-CB49CAA1A6E2}"/>
                </a:ext>
              </a:extLst>
            </p:cNvPr>
            <p:cNvGrpSpPr/>
            <p:nvPr/>
          </p:nvGrpSpPr>
          <p:grpSpPr>
            <a:xfrm>
              <a:off x="6527189" y="2898832"/>
              <a:ext cx="2457722" cy="438581"/>
              <a:chOff x="3411475" y="3803144"/>
              <a:chExt cx="3141745" cy="584775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66201FE-9312-47EE-9CB1-7DF43C2DCB9D}"/>
                  </a:ext>
                </a:extLst>
              </p:cNvPr>
              <p:cNvSpPr txBox="1"/>
              <p:nvPr/>
            </p:nvSpPr>
            <p:spPr>
              <a:xfrm>
                <a:off x="4908429" y="3803144"/>
                <a:ext cx="1644791" cy="5699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 err="1"/>
                  <a:t>Integrated</a:t>
                </a:r>
                <a:r>
                  <a:rPr lang="it-IT" sz="900" dirty="0"/>
                  <a:t> Health </a:t>
                </a:r>
                <a:r>
                  <a:rPr lang="it-IT" sz="1000" dirty="0" err="1"/>
                  <a:t>Commission</a:t>
                </a:r>
                <a:endParaRPr lang="it-IT" sz="1000" dirty="0"/>
              </a:p>
            </p:txBody>
          </p:sp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27B5907B-952E-4BD3-B4E2-1B2B9E08C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2108" b="77059"/>
              <a:stretch/>
            </p:blipFill>
            <p:spPr>
              <a:xfrm>
                <a:off x="3411475" y="3811319"/>
                <a:ext cx="1496955" cy="576600"/>
              </a:xfrm>
              <a:prstGeom prst="rect">
                <a:avLst/>
              </a:prstGeom>
            </p:spPr>
          </p:pic>
        </p:grp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93FCD9BF-14C6-471B-8A85-F924836F3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9" t="50118" r="21811" b="-1275"/>
          <a:stretch/>
        </p:blipFill>
        <p:spPr>
          <a:xfrm>
            <a:off x="4827249" y="1614510"/>
            <a:ext cx="4207023" cy="1960107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2CD6C9D0-954C-4847-976F-1550CB1F9117}"/>
              </a:ext>
            </a:extLst>
          </p:cNvPr>
          <p:cNvGrpSpPr/>
          <p:nvPr/>
        </p:nvGrpSpPr>
        <p:grpSpPr>
          <a:xfrm>
            <a:off x="3062348" y="2400"/>
            <a:ext cx="2890902" cy="1711522"/>
            <a:chOff x="6396142" y="3517315"/>
            <a:chExt cx="2716496" cy="1555232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1EAB109-81A2-4BC9-BBAA-5ED0B38A0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270" t="31321" r="7436" b="10566"/>
            <a:stretch/>
          </p:blipFill>
          <p:spPr>
            <a:xfrm>
              <a:off x="6396142" y="3517315"/>
              <a:ext cx="2716496" cy="1555232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E79F96E-8CEA-4325-8463-7D13E4B6D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467" t="45602" r="30169" b="1"/>
            <a:stretch/>
          </p:blipFill>
          <p:spPr>
            <a:xfrm>
              <a:off x="7354828" y="4536205"/>
              <a:ext cx="774577" cy="448190"/>
            </a:xfrm>
            <a:prstGeom prst="rect">
              <a:avLst/>
            </a:prstGeom>
          </p:spPr>
        </p:pic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A35E4776-B647-479E-BFB6-1B3354EA1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11" y="1660980"/>
            <a:ext cx="4637406" cy="23178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CFE0AD2-F662-4407-A358-4DA298F681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6901" b="52570"/>
          <a:stretch/>
        </p:blipFill>
        <p:spPr>
          <a:xfrm>
            <a:off x="5481666" y="3627560"/>
            <a:ext cx="3552606" cy="145981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557EF7F-0DDE-4882-B0C6-E6DAE4331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48" r="79525"/>
          <a:stretch/>
        </p:blipFill>
        <p:spPr>
          <a:xfrm>
            <a:off x="522418" y="4019819"/>
            <a:ext cx="2046639" cy="110850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271A855-06FE-44D1-AC11-2F863CEF3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18" r="79760" b="28553"/>
          <a:stretch/>
        </p:blipFill>
        <p:spPr>
          <a:xfrm>
            <a:off x="3521285" y="4019819"/>
            <a:ext cx="1749904" cy="97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98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F95CF17D-01AB-4E58-8573-ADE0F734D0BA}"/>
              </a:ext>
            </a:extLst>
          </p:cNvPr>
          <p:cNvGrpSpPr/>
          <p:nvPr/>
        </p:nvGrpSpPr>
        <p:grpSpPr>
          <a:xfrm>
            <a:off x="0" y="73576"/>
            <a:ext cx="9144000" cy="4996347"/>
            <a:chOff x="0" y="73576"/>
            <a:chExt cx="9144000" cy="499634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D4371FA-7BFC-4E74-BD81-D3DF3FF6E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3576"/>
              <a:ext cx="9144000" cy="4996347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8819C76E-14CA-4DD8-808B-1B3CDE9DD039}"/>
                </a:ext>
              </a:extLst>
            </p:cNvPr>
            <p:cNvSpPr/>
            <p:nvPr/>
          </p:nvSpPr>
          <p:spPr>
            <a:xfrm>
              <a:off x="7701280" y="4273973"/>
              <a:ext cx="1329304" cy="68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92753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B1359F-4227-48A0-98BE-6B000391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74149"/>
            <a:ext cx="6411829" cy="572700"/>
          </a:xfrm>
        </p:spPr>
        <p:txBody>
          <a:bodyPr>
            <a:normAutofit/>
          </a:bodyPr>
          <a:lstStyle/>
          <a:p>
            <a:r>
              <a:rPr lang="en-US" dirty="0"/>
              <a:t>Functional benefits of weight loss</a:t>
            </a:r>
            <a:endParaRPr lang="it-I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037F9A-8BDB-4D40-B5D4-A65969E45ECA}"/>
              </a:ext>
            </a:extLst>
          </p:cNvPr>
          <p:cNvSpPr txBox="1">
            <a:spLocks/>
          </p:cNvSpPr>
          <p:nvPr/>
        </p:nvSpPr>
        <p:spPr>
          <a:xfrm>
            <a:off x="465434" y="904385"/>
            <a:ext cx="2127685" cy="42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GB" sz="1400" dirty="0"/>
              <a:t>Ventilatory function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00F5DB3-3404-4084-9A3A-DD601BCE2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71" b="-1"/>
          <a:stretch/>
        </p:blipFill>
        <p:spPr>
          <a:xfrm>
            <a:off x="27438" y="1556706"/>
            <a:ext cx="3003679" cy="184113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0C53691-8010-432B-B0B3-A0C51B6FBF0F}"/>
              </a:ext>
            </a:extLst>
          </p:cNvPr>
          <p:cNvSpPr/>
          <p:nvPr/>
        </p:nvSpPr>
        <p:spPr>
          <a:xfrm>
            <a:off x="185466" y="4008283"/>
            <a:ext cx="28456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900" dirty="0" err="1">
                <a:solidFill>
                  <a:srgbClr val="2A4A96"/>
                </a:solidFill>
              </a:rPr>
              <a:t>Borasio</a:t>
            </a:r>
            <a:r>
              <a:rPr lang="it-IT" sz="900" dirty="0">
                <a:solidFill>
                  <a:srgbClr val="2A4A96"/>
                </a:solidFill>
              </a:rPr>
              <a:t>, N; […] Battista et al. </a:t>
            </a:r>
            <a:r>
              <a:rPr lang="it-IT" sz="900" dirty="0" err="1">
                <a:solidFill>
                  <a:srgbClr val="2A4A96"/>
                </a:solidFill>
              </a:rPr>
              <a:t>Obesity</a:t>
            </a:r>
            <a:r>
              <a:rPr lang="it-IT" sz="900" dirty="0">
                <a:solidFill>
                  <a:srgbClr val="2A4A96"/>
                </a:solidFill>
              </a:rPr>
              <a:t> Surgery 2021 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1404673-1434-4138-BB7C-9C874E346E01}"/>
              </a:ext>
            </a:extLst>
          </p:cNvPr>
          <p:cNvCxnSpPr>
            <a:cxnSpLocks/>
          </p:cNvCxnSpPr>
          <p:nvPr/>
        </p:nvCxnSpPr>
        <p:spPr>
          <a:xfrm>
            <a:off x="3048717" y="779184"/>
            <a:ext cx="0" cy="3949636"/>
          </a:xfrm>
          <a:prstGeom prst="line">
            <a:avLst/>
          </a:prstGeom>
          <a:ln>
            <a:solidFill>
              <a:srgbClr val="789E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891B0DEF-7294-44BC-A546-B95454B2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592" y="1657806"/>
            <a:ext cx="2696380" cy="1638930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737182B-EADE-424A-978E-A8BCA1450B48}"/>
              </a:ext>
            </a:extLst>
          </p:cNvPr>
          <p:cNvCxnSpPr>
            <a:cxnSpLocks/>
          </p:cNvCxnSpPr>
          <p:nvPr/>
        </p:nvCxnSpPr>
        <p:spPr>
          <a:xfrm>
            <a:off x="6144103" y="779184"/>
            <a:ext cx="0" cy="3949636"/>
          </a:xfrm>
          <a:prstGeom prst="line">
            <a:avLst/>
          </a:prstGeom>
          <a:ln>
            <a:solidFill>
              <a:srgbClr val="789E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0ADAE313-1416-45EF-96B7-56D791DB9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528" y="1556706"/>
            <a:ext cx="2899829" cy="172148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163488-87B1-4CAF-B775-B7DDFD223D6A}"/>
              </a:ext>
            </a:extLst>
          </p:cNvPr>
          <p:cNvSpPr txBox="1">
            <a:spLocks/>
          </p:cNvSpPr>
          <p:nvPr/>
        </p:nvSpPr>
        <p:spPr>
          <a:xfrm>
            <a:off x="6400081" y="904385"/>
            <a:ext cx="24742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GB" sz="1400" dirty="0"/>
              <a:t>Energetic cost of walk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6BF361-E5BF-41AD-B389-5A975DCB9FAC}"/>
              </a:ext>
            </a:extLst>
          </p:cNvPr>
          <p:cNvSpPr txBox="1">
            <a:spLocks/>
          </p:cNvSpPr>
          <p:nvPr/>
        </p:nvSpPr>
        <p:spPr>
          <a:xfrm>
            <a:off x="3260592" y="884768"/>
            <a:ext cx="24742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73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D477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GB" sz="1400" dirty="0"/>
              <a:t>Blood pressure during exercise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D0C9FB6-0B25-4C7D-B967-D59A494DA978}"/>
              </a:ext>
            </a:extLst>
          </p:cNvPr>
          <p:cNvSpPr/>
          <p:nvPr/>
        </p:nvSpPr>
        <p:spPr>
          <a:xfrm>
            <a:off x="3288635" y="4027900"/>
            <a:ext cx="27061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900" dirty="0">
                <a:solidFill>
                  <a:srgbClr val="2A4A96"/>
                </a:solidFill>
              </a:rPr>
              <a:t>Battista, F, et al. Green </a:t>
            </a:r>
            <a:r>
              <a:rPr lang="it-IT" sz="900" dirty="0" err="1">
                <a:solidFill>
                  <a:srgbClr val="2A4A96"/>
                </a:solidFill>
              </a:rPr>
              <a:t>visual</a:t>
            </a:r>
            <a:r>
              <a:rPr lang="it-IT" sz="900" dirty="0">
                <a:solidFill>
                  <a:srgbClr val="2A4A96"/>
                </a:solidFill>
              </a:rPr>
              <a:t> poster @ECO2024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12CD2D6-6141-4D03-9E1C-C329F148A2FF}"/>
              </a:ext>
            </a:extLst>
          </p:cNvPr>
          <p:cNvSpPr/>
          <p:nvPr/>
        </p:nvSpPr>
        <p:spPr>
          <a:xfrm>
            <a:off x="6424074" y="4008283"/>
            <a:ext cx="23567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900" dirty="0" err="1">
                <a:solidFill>
                  <a:srgbClr val="2A4A96"/>
                </a:solidFill>
                <a:latin typeface="Avenir Next" panose="020B0503020202020204"/>
              </a:rPr>
              <a:t>Vecchiato</a:t>
            </a:r>
            <a:r>
              <a:rPr lang="it-IT" sz="900" dirty="0">
                <a:solidFill>
                  <a:srgbClr val="2A4A96"/>
                </a:solidFill>
                <a:latin typeface="Avenir Next" panose="020B0503020202020204"/>
              </a:rPr>
              <a:t> M, […] Battista F et al.; </a:t>
            </a:r>
            <a:r>
              <a:rPr lang="en-US" sz="900" dirty="0">
                <a:solidFill>
                  <a:srgbClr val="2A4A96"/>
                </a:solidFill>
                <a:latin typeface="Avenir Next" panose="020B0503020202020204"/>
              </a:rPr>
              <a:t>Biology 2023</a:t>
            </a:r>
            <a:endParaRPr lang="it-IT" sz="900" dirty="0">
              <a:solidFill>
                <a:srgbClr val="2A4A96"/>
              </a:solidFill>
              <a:latin typeface="Avenir N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863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k Floyd - The Dark Side of the Moon, Album Cover Poster | Architeg Prints">
            <a:extLst>
              <a:ext uri="{FF2B5EF4-FFF2-40B4-BE49-F238E27FC236}">
                <a16:creationId xmlns:a16="http://schemas.microsoft.com/office/drawing/2014/main" id="{93F7A41C-75C0-415C-AB2B-0198B0E11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2799"/>
          <a:stretch/>
        </p:blipFill>
        <p:spPr bwMode="auto">
          <a:xfrm>
            <a:off x="414540" y="0"/>
            <a:ext cx="37444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7D9B4B68-65ED-4DF1-A461-5F8DDDD0FA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43175" y="179616"/>
          <a:ext cx="4410189" cy="22552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10189">
                  <a:extLst>
                    <a:ext uri="{9D8B030D-6E8A-4147-A177-3AD203B41FA5}">
                      <a16:colId xmlns:a16="http://schemas.microsoft.com/office/drawing/2014/main" val="499124048"/>
                    </a:ext>
                  </a:extLst>
                </a:gridCol>
              </a:tblGrid>
              <a:tr h="514641">
                <a:tc>
                  <a:txBody>
                    <a:bodyPr/>
                    <a:lstStyle/>
                    <a:p>
                      <a:r>
                        <a:rPr lang="it-IT" sz="1600" dirty="0"/>
                        <a:t>FUNCTIONAL CAPACITY/BODY COMPOSITION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129999"/>
                  </a:ext>
                </a:extLst>
              </a:tr>
              <a:tr h="419032">
                <a:tc>
                  <a:txBody>
                    <a:bodyPr/>
                    <a:lstStyle/>
                    <a:p>
                      <a:r>
                        <a:rPr lang="it-IT" sz="1600" b="0" dirty="0" err="1"/>
                        <a:t>Sarcopenia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856306"/>
                  </a:ext>
                </a:extLst>
              </a:tr>
              <a:tr h="419032">
                <a:tc>
                  <a:txBody>
                    <a:bodyPr/>
                    <a:lstStyle/>
                    <a:p>
                      <a:r>
                        <a:rPr lang="it-IT" sz="1600" b="0" dirty="0"/>
                        <a:t>Muscle mass </a:t>
                      </a:r>
                      <a:r>
                        <a:rPr lang="it-IT" sz="1600" b="0" dirty="0" err="1"/>
                        <a:t>loss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321915"/>
                  </a:ext>
                </a:extLst>
              </a:tr>
              <a:tr h="419032">
                <a:tc>
                  <a:txBody>
                    <a:bodyPr/>
                    <a:lstStyle/>
                    <a:p>
                      <a:r>
                        <a:rPr lang="it-IT" sz="1600" b="0" dirty="0" err="1"/>
                        <a:t>Reduced</a:t>
                      </a:r>
                      <a:r>
                        <a:rPr lang="it-IT" sz="1600" b="0" dirty="0"/>
                        <a:t> </a:t>
                      </a:r>
                      <a:r>
                        <a:rPr lang="it-IT" sz="1600" b="0" dirty="0" err="1"/>
                        <a:t>absolute</a:t>
                      </a:r>
                      <a:r>
                        <a:rPr lang="it-IT" sz="1600" b="0" dirty="0"/>
                        <a:t> </a:t>
                      </a:r>
                      <a:r>
                        <a:rPr lang="it-IT" sz="1600" b="0" dirty="0" err="1"/>
                        <a:t>aerobic</a:t>
                      </a:r>
                      <a:r>
                        <a:rPr lang="it-IT" sz="1600" b="0" dirty="0"/>
                        <a:t>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54647"/>
                  </a:ext>
                </a:extLst>
              </a:tr>
              <a:tr h="419032">
                <a:tc>
                  <a:txBody>
                    <a:bodyPr/>
                    <a:lstStyle/>
                    <a:p>
                      <a:r>
                        <a:rPr lang="it-IT" sz="1600" b="0" dirty="0"/>
                        <a:t>Low </a:t>
                      </a:r>
                      <a:r>
                        <a:rPr lang="it-IT" sz="1600" b="0" dirty="0" err="1"/>
                        <a:t>peripheral</a:t>
                      </a:r>
                      <a:r>
                        <a:rPr lang="it-IT" sz="1600" b="0" dirty="0"/>
                        <a:t> </a:t>
                      </a:r>
                      <a:r>
                        <a:rPr lang="it-IT" sz="1600" b="0" dirty="0" err="1"/>
                        <a:t>oxygen</a:t>
                      </a:r>
                      <a:r>
                        <a:rPr lang="it-IT" sz="1600" b="0" dirty="0"/>
                        <a:t> </a:t>
                      </a:r>
                      <a:r>
                        <a:rPr lang="it-IT" sz="1600" b="0" dirty="0" err="1"/>
                        <a:t>oxydation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604656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0319D5A5-C911-402C-A4FF-2948BDC0C9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43175" y="2571750"/>
          <a:ext cx="4410189" cy="239213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10189">
                  <a:extLst>
                    <a:ext uri="{9D8B030D-6E8A-4147-A177-3AD203B41FA5}">
                      <a16:colId xmlns:a16="http://schemas.microsoft.com/office/drawing/2014/main" val="499124048"/>
                    </a:ext>
                  </a:extLst>
                </a:gridCol>
              </a:tblGrid>
              <a:tr h="398689">
                <a:tc>
                  <a:txBody>
                    <a:bodyPr/>
                    <a:lstStyle/>
                    <a:p>
                      <a:r>
                        <a:rPr lang="it-IT" sz="1600" dirty="0"/>
                        <a:t>UNTARGETED OUTCOMES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129999"/>
                  </a:ext>
                </a:extLst>
              </a:tr>
              <a:tr h="398689">
                <a:tc>
                  <a:txBody>
                    <a:bodyPr/>
                    <a:lstStyle/>
                    <a:p>
                      <a:r>
                        <a:rPr lang="it-IT" sz="1600" b="0" dirty="0"/>
                        <a:t>Functional </a:t>
                      </a:r>
                      <a:r>
                        <a:rPr lang="it-IT" sz="1600" b="0" dirty="0" err="1"/>
                        <a:t>capacity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856306"/>
                  </a:ext>
                </a:extLst>
              </a:tr>
              <a:tr h="398689">
                <a:tc>
                  <a:txBody>
                    <a:bodyPr/>
                    <a:lstStyle/>
                    <a:p>
                      <a:r>
                        <a:rPr lang="it-IT" sz="1600" b="0" dirty="0"/>
                        <a:t>Long-</a:t>
                      </a:r>
                      <a:r>
                        <a:rPr lang="it-IT" sz="1600" b="0" dirty="0" err="1"/>
                        <a:t>term</a:t>
                      </a:r>
                      <a:r>
                        <a:rPr lang="it-IT" sz="1600" b="0" dirty="0"/>
                        <a:t> </a:t>
                      </a:r>
                      <a:r>
                        <a:rPr lang="it-IT" sz="1600" b="0" dirty="0" err="1"/>
                        <a:t>outcome</a:t>
                      </a:r>
                      <a:r>
                        <a:rPr lang="it-IT" sz="1600" b="0" dirty="0"/>
                        <a:t>/weight </a:t>
                      </a:r>
                      <a:r>
                        <a:rPr lang="it-IT" sz="1600" b="0" dirty="0" err="1"/>
                        <a:t>regain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321915"/>
                  </a:ext>
                </a:extLst>
              </a:tr>
              <a:tr h="398689">
                <a:tc>
                  <a:txBody>
                    <a:bodyPr/>
                    <a:lstStyle/>
                    <a:p>
                      <a:r>
                        <a:rPr lang="it-IT" sz="1600" b="0" dirty="0" err="1"/>
                        <a:t>Quality</a:t>
                      </a:r>
                      <a:r>
                        <a:rPr lang="it-IT" sz="1600" b="0" dirty="0"/>
                        <a:t> of life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54647"/>
                  </a:ext>
                </a:extLst>
              </a:tr>
              <a:tr h="398689">
                <a:tc>
                  <a:txBody>
                    <a:bodyPr/>
                    <a:lstStyle/>
                    <a:p>
                      <a:r>
                        <a:rPr lang="it-IT" sz="1600" b="0" dirty="0" err="1"/>
                        <a:t>Mental</a:t>
                      </a:r>
                      <a:r>
                        <a:rPr lang="it-IT" sz="1600" b="0" dirty="0"/>
                        <a:t> </a:t>
                      </a:r>
                      <a:r>
                        <a:rPr lang="it-IT" sz="1600" b="0" dirty="0" err="1"/>
                        <a:t>wellbeing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604656"/>
                  </a:ext>
                </a:extLst>
              </a:tr>
              <a:tr h="398689">
                <a:tc>
                  <a:txBody>
                    <a:bodyPr/>
                    <a:lstStyle/>
                    <a:p>
                      <a:r>
                        <a:rPr lang="it-IT" sz="1600" b="0" dirty="0"/>
                        <a:t>Body </a:t>
                      </a:r>
                      <a:r>
                        <a:rPr lang="it-IT" sz="1600" b="0" dirty="0" err="1"/>
                        <a:t>composition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10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210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227FF-A22A-47F4-A3D6-8C44515D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5" y="141738"/>
            <a:ext cx="5189100" cy="5727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Sarcopenia after bariatric surgery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C1DDB8-63F3-4E85-A2BA-C918804E5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4" y="714438"/>
            <a:ext cx="8920772" cy="422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4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8109F24-7D8C-47D2-8DDA-965348DA9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092" y="1086117"/>
            <a:ext cx="3693159" cy="14856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4E61E0-5FE0-41B8-AD03-436764F9F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0" y="1037264"/>
            <a:ext cx="4292804" cy="21276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799058-412B-4308-BEC2-99B48BA24B36}"/>
              </a:ext>
            </a:extLst>
          </p:cNvPr>
          <p:cNvSpPr txBox="1"/>
          <p:nvPr/>
        </p:nvSpPr>
        <p:spPr>
          <a:xfrm>
            <a:off x="232348" y="3454944"/>
            <a:ext cx="60329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% weight </a:t>
            </a:r>
            <a:r>
              <a:rPr lang="it-IT" dirty="0" err="1"/>
              <a:t>loss</a:t>
            </a:r>
            <a:r>
              <a:rPr lang="it-IT" dirty="0"/>
              <a:t>/% </a:t>
            </a:r>
            <a:r>
              <a:rPr lang="it-IT" dirty="0" err="1"/>
              <a:t>lean</a:t>
            </a:r>
            <a:r>
              <a:rPr lang="it-IT" dirty="0"/>
              <a:t> body mass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resulting</a:t>
            </a:r>
            <a:r>
              <a:rPr lang="it-IT" dirty="0"/>
              <a:t> from </a:t>
            </a:r>
            <a:r>
              <a:rPr lang="it-IT" dirty="0" err="1"/>
              <a:t>diet</a:t>
            </a:r>
            <a:r>
              <a:rPr lang="it-IT" dirty="0"/>
              <a:t>; GLP-1 RA or GLP-1/GIP RA or </a:t>
            </a:r>
            <a:r>
              <a:rPr lang="it-IT" dirty="0" err="1"/>
              <a:t>bariatric</a:t>
            </a:r>
            <a:r>
              <a:rPr lang="it-IT" dirty="0"/>
              <a:t> surgery (</a:t>
            </a:r>
            <a:r>
              <a:rPr lang="it-IT" dirty="0" err="1"/>
              <a:t>various</a:t>
            </a:r>
            <a:r>
              <a:rPr lang="it-IT" dirty="0"/>
              <a:t> studies: </a:t>
            </a:r>
            <a:r>
              <a:rPr lang="it-IT" dirty="0" err="1"/>
              <a:t>Magkos</a:t>
            </a:r>
            <a:r>
              <a:rPr lang="it-IT" dirty="0"/>
              <a:t> et al, </a:t>
            </a:r>
            <a:r>
              <a:rPr lang="it-IT" dirty="0" err="1"/>
              <a:t>Villareal</a:t>
            </a:r>
            <a:r>
              <a:rPr lang="it-IT" dirty="0"/>
              <a:t> et al,</a:t>
            </a:r>
            <a:r>
              <a:rPr lang="it-IT" baseline="30000" dirty="0"/>
              <a:t> </a:t>
            </a:r>
            <a:r>
              <a:rPr lang="it-IT" dirty="0" err="1"/>
              <a:t>Ravussin</a:t>
            </a:r>
            <a:r>
              <a:rPr lang="it-IT" dirty="0"/>
              <a:t> et al, Carey et al</a:t>
            </a:r>
            <a:r>
              <a:rPr lang="it-IT" baseline="30000" dirty="0"/>
              <a:t> </a:t>
            </a:r>
            <a:r>
              <a:rPr lang="it-IT" dirty="0"/>
              <a:t>and </a:t>
            </a:r>
            <a:r>
              <a:rPr lang="it-IT" dirty="0" err="1"/>
              <a:t>Yoshino</a:t>
            </a:r>
            <a:r>
              <a:rPr lang="it-IT" dirty="0"/>
              <a:t> et al.</a:t>
            </a:r>
            <a:r>
              <a:rPr lang="it-IT" baseline="30000" dirty="0"/>
              <a:t> </a:t>
            </a:r>
            <a:r>
              <a:rPr lang="it-IT" dirty="0"/>
              <a:t>). </a:t>
            </a: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66D64FD-99E2-47F0-A2EE-C9B413911452}"/>
              </a:ext>
            </a:extLst>
          </p:cNvPr>
          <p:cNvSpPr txBox="1">
            <a:spLocks/>
          </p:cNvSpPr>
          <p:nvPr/>
        </p:nvSpPr>
        <p:spPr>
          <a:xfrm>
            <a:off x="773918" y="227148"/>
            <a:ext cx="7343600" cy="36461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rgbClr val="299787"/>
                </a:solidFill>
              </a:rPr>
              <a:t>Sarcopenia after weight loss</a:t>
            </a:r>
            <a:endParaRPr lang="it-IT" sz="2000" dirty="0">
              <a:solidFill>
                <a:srgbClr val="299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8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BCB0D179-1BA5-4BDC-B1EC-9F364FF6816E}"/>
              </a:ext>
            </a:extLst>
          </p:cNvPr>
          <p:cNvSpPr txBox="1">
            <a:spLocks/>
          </p:cNvSpPr>
          <p:nvPr/>
        </p:nvSpPr>
        <p:spPr bwMode="auto">
          <a:xfrm>
            <a:off x="59140" y="139183"/>
            <a:ext cx="5798520" cy="437440"/>
          </a:xfrm>
          <a:prstGeom prst="rect">
            <a:avLst/>
          </a:prstGeom>
          <a:noFill/>
          <a:ln w="28575">
            <a:solidFill>
              <a:srgbClr val="21366B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299787"/>
                </a:solidFill>
                <a:latin typeface="Avenir Next" panose="020B0503020202020204" pitchFamily="34" charset="0"/>
              </a:rPr>
              <a:t>Functional effects of bariatric surgery</a:t>
            </a:r>
            <a:endParaRPr lang="it-IT" altLang="it-IT" sz="2400" i="1" dirty="0">
              <a:solidFill>
                <a:srgbClr val="299787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0AB20A6-E72D-4C23-B494-7C60F3695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0" r="32332" b="8091"/>
          <a:stretch/>
        </p:blipFill>
        <p:spPr>
          <a:xfrm>
            <a:off x="449657" y="700517"/>
            <a:ext cx="8360271" cy="2135776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D8F8AB27-CA3B-445E-B20D-F66F70725014}"/>
              </a:ext>
            </a:extLst>
          </p:cNvPr>
          <p:cNvSpPr/>
          <p:nvPr/>
        </p:nvSpPr>
        <p:spPr>
          <a:xfrm rot="5400000">
            <a:off x="4200034" y="3992570"/>
            <a:ext cx="743930" cy="979770"/>
          </a:xfrm>
          <a:prstGeom prst="rightArrow">
            <a:avLst/>
          </a:prstGeom>
          <a:solidFill>
            <a:srgbClr val="FFC000"/>
          </a:solidFill>
          <a:ln>
            <a:solidFill>
              <a:srgbClr val="1D3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03328FFD-F485-475C-8621-C153B520467C}"/>
              </a:ext>
            </a:extLst>
          </p:cNvPr>
          <p:cNvSpPr txBox="1">
            <a:spLocks/>
          </p:cNvSpPr>
          <p:nvPr/>
        </p:nvSpPr>
        <p:spPr bwMode="auto">
          <a:xfrm>
            <a:off x="3730121" y="3441281"/>
            <a:ext cx="1683757" cy="3618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1800" dirty="0">
                <a:solidFill>
                  <a:srgbClr val="1D3D7C"/>
                </a:solidFill>
                <a:latin typeface="Avenir Next" panose="020B0503020202020204" pitchFamily="34" charset="0"/>
              </a:rPr>
              <a:t>Absolute VO</a:t>
            </a:r>
            <a:r>
              <a:rPr lang="en-US" sz="1800" baseline="-25000" dirty="0">
                <a:solidFill>
                  <a:srgbClr val="1D3D7C"/>
                </a:solidFill>
                <a:latin typeface="Avenir Next" panose="020B0503020202020204" pitchFamily="34" charset="0"/>
              </a:rPr>
              <a:t>2 </a:t>
            </a:r>
            <a:r>
              <a:rPr lang="en-US" sz="1800" dirty="0">
                <a:solidFill>
                  <a:srgbClr val="1D3D7C"/>
                </a:solidFill>
                <a:latin typeface="Avenir Next" panose="020B0503020202020204" pitchFamily="34" charset="0"/>
              </a:rPr>
              <a:t>(ml/min)</a:t>
            </a:r>
            <a:endParaRPr lang="it-IT" altLang="it-IT" sz="1800" i="1" dirty="0">
              <a:solidFill>
                <a:srgbClr val="1D3D7C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1AABA31F-4368-4732-89F4-87EF9414F722}"/>
              </a:ext>
            </a:extLst>
          </p:cNvPr>
          <p:cNvSpPr txBox="1">
            <a:spLocks/>
          </p:cNvSpPr>
          <p:nvPr/>
        </p:nvSpPr>
        <p:spPr bwMode="auto">
          <a:xfrm>
            <a:off x="1140859" y="3441281"/>
            <a:ext cx="2293400" cy="3618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1800" dirty="0">
                <a:solidFill>
                  <a:srgbClr val="1D3D7C"/>
                </a:solidFill>
                <a:latin typeface="Avenir Next" panose="020B0503020202020204" pitchFamily="34" charset="0"/>
              </a:rPr>
              <a:t>Weight related VO</a:t>
            </a:r>
            <a:r>
              <a:rPr lang="en-US" sz="1800" baseline="-25000" dirty="0">
                <a:solidFill>
                  <a:srgbClr val="1D3D7C"/>
                </a:solidFill>
                <a:latin typeface="Avenir Next" panose="020B0503020202020204" pitchFamily="34" charset="0"/>
              </a:rPr>
              <a:t>2 </a:t>
            </a:r>
            <a:r>
              <a:rPr lang="en-US" sz="1800" dirty="0">
                <a:solidFill>
                  <a:srgbClr val="1D3D7C"/>
                </a:solidFill>
                <a:latin typeface="Avenir Next" panose="020B0503020202020204" pitchFamily="34" charset="0"/>
              </a:rPr>
              <a:t>(ml/min/Kg)</a:t>
            </a:r>
            <a:endParaRPr lang="it-IT" altLang="it-IT" sz="1800" i="1" dirty="0">
              <a:solidFill>
                <a:srgbClr val="1D3D7C"/>
              </a:solidFill>
              <a:latin typeface="Avenir Next" panose="020B0503020202020204" pitchFamily="34" charset="0"/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4B8D102A-6613-42B5-B788-092A5EE59D77}"/>
              </a:ext>
            </a:extLst>
          </p:cNvPr>
          <p:cNvSpPr/>
          <p:nvPr/>
        </p:nvSpPr>
        <p:spPr>
          <a:xfrm rot="16200000">
            <a:off x="1833421" y="3983857"/>
            <a:ext cx="743932" cy="97976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6EC599B-6F23-4FFF-8980-B281AD9BCE9D}"/>
              </a:ext>
            </a:extLst>
          </p:cNvPr>
          <p:cNvSpPr/>
          <p:nvPr/>
        </p:nvSpPr>
        <p:spPr>
          <a:xfrm>
            <a:off x="425852" y="2337965"/>
            <a:ext cx="8122181" cy="498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B56F7C6-260D-4D4E-B3F4-0805C7054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0" t="81125" r="39035" b="14785"/>
          <a:stretch/>
        </p:blipFill>
        <p:spPr>
          <a:xfrm>
            <a:off x="482769" y="2921049"/>
            <a:ext cx="8032900" cy="4549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58A53EE-DE4E-4C70-8614-8E28210AC69E}"/>
              </a:ext>
            </a:extLst>
          </p:cNvPr>
          <p:cNvSpPr txBox="1">
            <a:spLocks/>
          </p:cNvSpPr>
          <p:nvPr/>
        </p:nvSpPr>
        <p:spPr bwMode="auto">
          <a:xfrm>
            <a:off x="6461982" y="3441281"/>
            <a:ext cx="1904567" cy="3618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Raleway SemiBold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 Semi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 SemiBold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altLang="it-IT" sz="1800" dirty="0">
                <a:solidFill>
                  <a:srgbClr val="1D3D7C"/>
                </a:solidFill>
                <a:latin typeface="Avenir Next" panose="020B0503020202020204" pitchFamily="34" charset="0"/>
              </a:rPr>
              <a:t>Level of physical activity</a:t>
            </a:r>
            <a:endParaRPr lang="it-IT" altLang="it-IT" sz="1800" dirty="0">
              <a:solidFill>
                <a:srgbClr val="1D3D7C"/>
              </a:solidFill>
              <a:latin typeface="Avenir Next" panose="020B0503020202020204" pitchFamily="34" charset="0"/>
            </a:endParaRPr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322810BD-6DD8-4677-827E-CD4A2AB0E88C}"/>
              </a:ext>
            </a:extLst>
          </p:cNvPr>
          <p:cNvSpPr/>
          <p:nvPr/>
        </p:nvSpPr>
        <p:spPr>
          <a:xfrm rot="16200000">
            <a:off x="7028998" y="3952570"/>
            <a:ext cx="799001" cy="10046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64962A9-BE7D-4A38-8115-96AEC2F55F34}"/>
              </a:ext>
            </a:extLst>
          </p:cNvPr>
          <p:cNvSpPr/>
          <p:nvPr/>
        </p:nvSpPr>
        <p:spPr>
          <a:xfrm>
            <a:off x="2399613" y="4919945"/>
            <a:ext cx="41992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 err="1">
                <a:solidFill>
                  <a:schemeClr val="tx1"/>
                </a:solidFill>
                <a:latin typeface="Avenir Next" panose="020B0503020202020204"/>
              </a:rPr>
              <a:t>Neunhaeuserer</a:t>
            </a:r>
            <a:r>
              <a:rPr lang="it-IT" sz="1050" dirty="0">
                <a:solidFill>
                  <a:schemeClr val="tx1"/>
                </a:solidFill>
                <a:latin typeface="Avenir Next" panose="020B0503020202020204"/>
              </a:rPr>
              <a:t> D, […] Ermolao A; </a:t>
            </a:r>
            <a:r>
              <a:rPr lang="en-US" sz="1050" dirty="0">
                <a:solidFill>
                  <a:schemeClr val="tx1"/>
                </a:solidFill>
                <a:latin typeface="Avenir Next" panose="020B0503020202020204"/>
              </a:rPr>
              <a:t>Internal and Emergency Medicine; 2020</a:t>
            </a:r>
            <a:endParaRPr lang="it-IT" sz="1050" dirty="0">
              <a:solidFill>
                <a:schemeClr val="tx1"/>
              </a:solidFill>
              <a:latin typeface="Avenir N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773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D1A26A3-B8E2-42CC-B62E-D26C5A39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7" y="0"/>
            <a:ext cx="4625628" cy="1133475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8C7AEA8D-BFAD-4E94-B68D-8278A6CA1588}"/>
              </a:ext>
            </a:extLst>
          </p:cNvPr>
          <p:cNvGrpSpPr/>
          <p:nvPr/>
        </p:nvGrpSpPr>
        <p:grpSpPr>
          <a:xfrm>
            <a:off x="5861047" y="4427382"/>
            <a:ext cx="3149078" cy="511587"/>
            <a:chOff x="8956458" y="84744"/>
            <a:chExt cx="3149078" cy="511587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655EB45-1C63-4533-A5C2-C1D84C383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293" r="80484" b="3341"/>
            <a:stretch/>
          </p:blipFill>
          <p:spPr>
            <a:xfrm>
              <a:off x="10530997" y="84744"/>
              <a:ext cx="1571626" cy="28311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4CFF93F-7D9C-4EC8-8118-CDEEFD7DF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19" t="33366" b="6751"/>
            <a:stretch/>
          </p:blipFill>
          <p:spPr>
            <a:xfrm>
              <a:off x="8956458" y="348806"/>
              <a:ext cx="3149078" cy="247525"/>
            </a:xfrm>
            <a:prstGeom prst="rect">
              <a:avLst/>
            </a:prstGeom>
          </p:spPr>
        </p:pic>
      </p:grpSp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A7D3C131-2F59-489F-8A7E-D728DD6C4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346921"/>
              </p:ext>
            </p:extLst>
          </p:nvPr>
        </p:nvGraphicFramePr>
        <p:xfrm>
          <a:off x="281437" y="1321336"/>
          <a:ext cx="8628648" cy="2628160"/>
        </p:xfrm>
        <a:graphic>
          <a:graphicData uri="http://schemas.openxmlformats.org/drawingml/2006/table">
            <a:tbl>
              <a:tblPr firstRow="1" bandRow="1"/>
              <a:tblGrid>
                <a:gridCol w="1041779">
                  <a:extLst>
                    <a:ext uri="{9D8B030D-6E8A-4147-A177-3AD203B41FA5}">
                      <a16:colId xmlns:a16="http://schemas.microsoft.com/office/drawing/2014/main" val="3848475856"/>
                    </a:ext>
                  </a:extLst>
                </a:gridCol>
                <a:gridCol w="389204">
                  <a:extLst>
                    <a:ext uri="{9D8B030D-6E8A-4147-A177-3AD203B41FA5}">
                      <a16:colId xmlns:a16="http://schemas.microsoft.com/office/drawing/2014/main" val="2356124943"/>
                    </a:ext>
                  </a:extLst>
                </a:gridCol>
                <a:gridCol w="6234724">
                  <a:extLst>
                    <a:ext uri="{9D8B030D-6E8A-4147-A177-3AD203B41FA5}">
                      <a16:colId xmlns:a16="http://schemas.microsoft.com/office/drawing/2014/main" val="499124048"/>
                    </a:ext>
                  </a:extLst>
                </a:gridCol>
                <a:gridCol w="962941">
                  <a:extLst>
                    <a:ext uri="{9D8B030D-6E8A-4147-A177-3AD203B41FA5}">
                      <a16:colId xmlns:a16="http://schemas.microsoft.com/office/drawing/2014/main" val="209438937"/>
                    </a:ext>
                  </a:extLst>
                </a:gridCol>
              </a:tblGrid>
              <a:tr h="4274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/>
                        <a:t>Theme</a:t>
                      </a:r>
                      <a:r>
                        <a:rPr lang="it-IT" sz="1200" dirty="0"/>
                        <a:t>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66AC"/>
                      </a:solidFill>
                    </a:lnT>
                    <a:lnB w="12700" cmpd="sng">
                      <a:solidFill>
                        <a:srgbClr val="4A66A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it-IT" sz="1200" dirty="0"/>
                        <a:t>N.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66AC"/>
                      </a:solidFill>
                    </a:lnT>
                    <a:lnB w="12700" cmpd="sng">
                      <a:solidFill>
                        <a:srgbClr val="4A66A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it-IT" sz="1200" dirty="0"/>
                        <a:t>Statement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66AC"/>
                      </a:solidFill>
                    </a:lnT>
                    <a:lnB w="12700" cmpd="sng">
                      <a:solidFill>
                        <a:srgbClr val="4A66A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/>
                        <a:t>Consensus (%)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66AC"/>
                      </a:solidFill>
                    </a:lnT>
                    <a:lnB w="12700" cmpd="sng">
                      <a:solidFill>
                        <a:srgbClr val="4A66A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29999"/>
                  </a:ext>
                </a:extLst>
              </a:tr>
              <a:tr h="108548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it-IT" sz="1200" dirty="0" err="1"/>
                        <a:t>Therapeutic</a:t>
                      </a:r>
                      <a:r>
                        <a:rPr lang="it-IT" sz="1200" dirty="0"/>
                        <a:t> targets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66AC"/>
                      </a:solidFill>
                    </a:lnT>
                    <a:lnB w="12700" cmpd="sng">
                      <a:solidFill>
                        <a:srgbClr val="4A66A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it-IT" sz="1200" dirty="0"/>
                        <a:t>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66AC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Consider that the management and treatment of obesity have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wider objectives than weight loss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alone and include the prevention, resolution or improvement of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obesity-related complications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better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quality of life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mental wellbeing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and improvement of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physical/social functioning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fitness</a:t>
                      </a:r>
                      <a:endParaRPr lang="it-IT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66AC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/>
                        <a:t>100%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A66AC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56306"/>
                  </a:ext>
                </a:extLst>
              </a:tr>
              <a:tr h="1085480">
                <a:tc vMerge="1">
                  <a:txBody>
                    <a:bodyPr/>
                    <a:lstStyle/>
                    <a:p>
                      <a:endParaRPr lang="it-IT" sz="17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it-IT" sz="1200" dirty="0"/>
                        <a:t>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A66A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Emphasize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long-term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realistic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sustained weight loss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achieve a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reduction in health risks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include promotion of weight maintenance and prevention of weight regain. Because obesity is a chronic disease, help persons with obesity</a:t>
                      </a:r>
                    </a:p>
                    <a:p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 that lifelong efforts are required to maintain a healthier body weight.</a:t>
                      </a:r>
                      <a:endParaRPr lang="it-IT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A66A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it-IT" sz="1200" dirty="0"/>
                        <a:t>96%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A66AC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321915"/>
                  </a:ext>
                </a:extLst>
              </a:tr>
            </a:tbl>
          </a:graphicData>
        </a:graphic>
      </p:graphicFrame>
      <p:pic>
        <p:nvPicPr>
          <p:cNvPr id="15" name="Immagine 14">
            <a:extLst>
              <a:ext uri="{FF2B5EF4-FFF2-40B4-BE49-F238E27FC236}">
                <a16:creationId xmlns:a16="http://schemas.microsoft.com/office/drawing/2014/main" id="{E1DEEB51-38EB-400F-B0EE-61A09F974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239" y="2310809"/>
            <a:ext cx="5118433" cy="1931732"/>
          </a:xfrm>
          <a:prstGeom prst="rect">
            <a:avLst/>
          </a:prstGeom>
          <a:ln w="38100">
            <a:solidFill>
              <a:srgbClr val="1E3668"/>
            </a:solidFill>
          </a:ln>
        </p:spPr>
      </p:pic>
    </p:spTree>
    <p:extLst>
      <p:ext uri="{BB962C8B-B14F-4D97-AF65-F5344CB8AC3E}">
        <p14:creationId xmlns:p14="http://schemas.microsoft.com/office/powerpoint/2010/main" val="211574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C80B1C-20E0-4AA2-961C-50D781D3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5038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Kenes Document" ma:contentTypeID="0x01010037EA2DD516505C4D92B92F8677CFB68500BC499ABB61804E4E986E7210C0C25CA2" ma:contentTypeVersion="13" ma:contentTypeDescription="" ma:contentTypeScope="" ma:versionID="ffed1984f4e998be221c0236cfd0e3b9">
  <xsd:schema xmlns:xsd="http://www.w3.org/2001/XMLSchema" xmlns:xs="http://www.w3.org/2001/XMLSchema" xmlns:p="http://schemas.microsoft.com/office/2006/metadata/properties" xmlns:ns2="eb3f7de7-c935-4ca6-a12c-1f73773710ec" xmlns:ns3="5019f41d-d44f-45a1-9859-0a9453ba6789" targetNamespace="http://schemas.microsoft.com/office/2006/metadata/properties" ma:root="true" ma:fieldsID="c652b158d31645d2fe1ad2502b51de05" ns2:_="" ns3:_="">
    <xsd:import namespace="eb3f7de7-c935-4ca6-a12c-1f73773710ec"/>
    <xsd:import namespace="5019f41d-d44f-45a1-9859-0a9453ba6789"/>
    <xsd:element name="properties">
      <xsd:complexType>
        <xsd:sequence>
          <xsd:element name="documentManagement">
            <xsd:complexType>
              <xsd:all>
                <xsd:element ref="ns2:FolderID" minOccurs="0"/>
                <xsd:element ref="ns2:KenesDocumentTypeId" minOccurs="0"/>
                <xsd:element ref="ns2:Confidential1" minOccurs="0"/>
                <xsd:element ref="ns2:Fina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FolderID" ma:index="2" nillable="true" ma:displayName="FolderID" ma:list="{62b5239b-3564-444d-88a9-03f6d13d411f}" ma:internalName="FolderID" ma:showField="Title" ma:web="eb3f7de7-c935-4ca6-a12c-1f73773710ec">
      <xsd:simpleType>
        <xsd:restriction base="dms:Lookup"/>
      </xsd:simpleType>
    </xsd:element>
    <xsd:element name="KenesDocumentTypeId" ma:index="3" nillable="true" ma:displayName="KenesDocumentTypeId" ma:list="{5ca2ab15-5c4e-45db-95e6-5cb4dd45d1b1}" ma:internalName="KenesDocumentTypeId" ma:showField="Title" ma:web="eb3f7de7-c935-4ca6-a12c-1f73773710ec">
      <xsd:simpleType>
        <xsd:restriction base="dms:Lookup"/>
      </xsd:simpleType>
    </xsd:element>
    <xsd:element name="Confidential1" ma:index="4" nillable="true" ma:displayName="Confidential" ma:default="0" ma:internalName="Confidential1">
      <xsd:simpleType>
        <xsd:restriction base="dms:Boolean"/>
      </xsd:simpleType>
    </xsd:element>
    <xsd:element name="Final" ma:index="5" nillable="true" ma:displayName="Final" ma:default="0" ma:internalName="Final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9f41d-d44f-45a1-9859-0a9453ba6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19f41d-d44f-45a1-9859-0a9453ba6789">
      <Terms xmlns="http://schemas.microsoft.com/office/infopath/2007/PartnerControls"/>
    </lcf76f155ced4ddcb4097134ff3c332f>
    <FolderID xmlns="eb3f7de7-c935-4ca6-a12c-1f73773710ec" xsi:nil="true"/>
    <KenesDocumentTypeId xmlns="eb3f7de7-c935-4ca6-a12c-1f73773710ec" xsi:nil="true"/>
    <TaxCatchAll xmlns="eb3f7de7-c935-4ca6-a12c-1f73773710ec" xsi:nil="true"/>
    <Confidential1 xmlns="eb3f7de7-c935-4ca6-a12c-1f73773710ec">false</Confidential1>
    <Final xmlns="eb3f7de7-c935-4ca6-a12c-1f73773710ec">false</Final>
  </documentManagement>
</p:properties>
</file>

<file path=customXml/itemProps1.xml><?xml version="1.0" encoding="utf-8"?>
<ds:datastoreItem xmlns:ds="http://schemas.openxmlformats.org/officeDocument/2006/customXml" ds:itemID="{828DB078-9B6B-4938-A3C2-9E1343A7D0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631658-07B6-4E9B-9F3E-3BA304CCF9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3f7de7-c935-4ca6-a12c-1f73773710ec"/>
    <ds:schemaRef ds:uri="5019f41d-d44f-45a1-9859-0a9453ba67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9F7FF4-A8B5-4092-ABD5-60D4CD6DCBCF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eb3f7de7-c935-4ca6-a12c-1f73773710ec"/>
    <ds:schemaRef ds:uri="http://schemas.microsoft.com/office/2006/metadata/properties"/>
    <ds:schemaRef ds:uri="http://schemas.openxmlformats.org/package/2006/metadata/core-properties"/>
    <ds:schemaRef ds:uri="5019f41d-d44f-45a1-9859-0a9453ba678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612</Words>
  <Application>Microsoft Office PowerPoint</Application>
  <PresentationFormat>Presentazione su schermo (16:9)</PresentationFormat>
  <Paragraphs>86</Paragraphs>
  <Slides>26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AdvOT1deab444.I</vt:lpstr>
      <vt:lpstr>Aileron</vt:lpstr>
      <vt:lpstr>Arial</vt:lpstr>
      <vt:lpstr>Avenir Next</vt:lpstr>
      <vt:lpstr>Calibri</vt:lpstr>
      <vt:lpstr>OTNEJMScalaSansLFCap</vt:lpstr>
      <vt:lpstr>OTNEJMScalaSansLFSmallCap</vt:lpstr>
      <vt:lpstr>Simple Light</vt:lpstr>
      <vt:lpstr>Lifestyle interventions: definizione e ruolo nel trattamento multimodale dell’obesità</vt:lpstr>
      <vt:lpstr>Presentazione standard di PowerPoint</vt:lpstr>
      <vt:lpstr>Functional benefits of weight loss</vt:lpstr>
      <vt:lpstr>Presentazione standard di PowerPoint</vt:lpstr>
      <vt:lpstr>Sarcopenia after bariatric surgery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WEIGHT MAINTENANCE</vt:lpstr>
      <vt:lpstr>WEIGHT MAINTENANCE</vt:lpstr>
      <vt:lpstr>EASO PAWG recommendation  for weight loss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Lifestyle intervention and physical exercise</dc:title>
  <dc:creator>Orna Gilboa</dc:creator>
  <cp:lastModifiedBy>Francesca Battista</cp:lastModifiedBy>
  <cp:revision>36</cp:revision>
  <dcterms:modified xsi:type="dcterms:W3CDTF">2026-02-19T09:44:26Z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0x01010037EA2DD516505C4D92B92F8677CFB68500BC499ABB61804E4E986E7210C0C25CA2</vt:lpwstr>
  </property>
  <property fmtid="{D5CDD505-2E9C-101B-9397-08002B2CF9AE}" pid="3" name="MediaServiceImageTags">
    <vt:lpwstr/>
  </property>
</Properties>
</file>